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3" r:id="rId6"/>
    <p:sldId id="266" r:id="rId7"/>
    <p:sldId id="268" r:id="rId8"/>
    <p:sldId id="276" r:id="rId9"/>
    <p:sldId id="269" r:id="rId10"/>
    <p:sldId id="278" r:id="rId11"/>
    <p:sldId id="270" r:id="rId12"/>
    <p:sldId id="277" r:id="rId13"/>
    <p:sldId id="271" r:id="rId14"/>
    <p:sldId id="272" r:id="rId15"/>
    <p:sldId id="264" r:id="rId16"/>
    <p:sldId id="261" r:id="rId17"/>
    <p:sldId id="280" r:id="rId18"/>
    <p:sldId id="279" r:id="rId19"/>
    <p:sldId id="275" r:id="rId20"/>
  </p:sldIdLst>
  <p:sldSz cx="18288000" cy="10287000"/>
  <p:notesSz cx="6858000" cy="9144000"/>
  <p:embeddedFontLst>
    <p:embeddedFont>
      <p:font typeface="Aptos Narrow" panose="020B0004020202020204" pitchFamily="34" charset="0"/>
      <p:regular r:id="rId21"/>
      <p:bold r:id="rId22"/>
      <p:italic r:id="rId23"/>
      <p:boldItalic r:id="rId24"/>
    </p:embeddedFont>
    <p:embeddedFont>
      <p:font typeface="Bahnschrift" panose="020B0502040204020203" pitchFamily="34" charset="0"/>
      <p:regular r:id="rId25"/>
      <p:bold r:id="rId26"/>
    </p:embeddedFont>
    <p:embeddedFont>
      <p:font typeface="Bahnschrift Condensed" panose="020B0502040204020203" pitchFamily="34" charset="0"/>
      <p:regular r:id="rId27"/>
      <p:bold r:id="rId28"/>
    </p:embeddedFont>
    <p:embeddedFont>
      <p:font typeface="Bahnschrift Light SemiCondensed" panose="020B0502040204020203" pitchFamily="34" charset="0"/>
      <p:regular r:id="rId29"/>
    </p:embeddedFont>
    <p:embeddedFont>
      <p:font typeface="Britannic Bold" panose="020B0903060703020204" pitchFamily="34" charset="0"/>
      <p:regular r:id="rId30"/>
    </p:embeddedFont>
    <p:embeddedFont>
      <p:font typeface="Franklin Gothic Demi Cond" panose="020B0706030402020204" pitchFamily="34" charset="0"/>
      <p:regular r:id="rId31"/>
    </p:embeddedFont>
    <p:embeddedFont>
      <p:font typeface="Montserrat Classic Bold" panose="020B0604020202020204" charset="0"/>
      <p:regular r:id="rId32"/>
    </p:embeddedFont>
    <p:embeddedFont>
      <p:font typeface="Proxima Nova" panose="020B0604020202020204" charset="0"/>
      <p:regular r:id="rId33"/>
    </p:embeddedFont>
    <p:embeddedFont>
      <p:font typeface="Rubik" panose="020B0604020202020204" pitchFamily="34" charset="-79"/>
      <p:regular r:id="rId34"/>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p:scale>
          <a:sx n="50" d="100"/>
          <a:sy n="50" d="100"/>
        </p:scale>
        <p:origin x="725"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2.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3" Type="http://schemas.openxmlformats.org/officeDocument/2006/relationships/image" Target="../media/image4.svg"/><Relationship Id="rId7" Type="http://schemas.openxmlformats.org/officeDocument/2006/relationships/image" Target="../media/image13.svg"/><Relationship Id="rId12"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hyperlink" Target="https://github.com/" TargetMode="External"/><Relationship Id="rId5" Type="http://schemas.openxmlformats.org/officeDocument/2006/relationships/image" Target="../media/image6.svg"/><Relationship Id="rId15" Type="http://schemas.openxmlformats.org/officeDocument/2006/relationships/hyperlink" Target="mailto:priyanshikhandelwal2107@gmail.com" TargetMode="External"/><Relationship Id="rId10" Type="http://schemas.openxmlformats.org/officeDocument/2006/relationships/image" Target="../media/image74.png"/><Relationship Id="rId4" Type="http://schemas.openxmlformats.org/officeDocument/2006/relationships/image" Target="../media/image5.png"/><Relationship Id="rId9" Type="http://schemas.openxmlformats.org/officeDocument/2006/relationships/hyperlink" Target="https://www.linkedin.com/feed/" TargetMode="External"/><Relationship Id="rId14" Type="http://schemas.openxmlformats.org/officeDocument/2006/relationships/image" Target="../media/image77.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6.svg"/><Relationship Id="rId10" Type="http://schemas.openxmlformats.org/officeDocument/2006/relationships/image" Target="../media/image14.jpeg"/><Relationship Id="rId4" Type="http://schemas.openxmlformats.org/officeDocument/2006/relationships/image" Target="../media/image5.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slide" Target="slide11.xml"/><Relationship Id="rId12" Type="http://schemas.openxmlformats.org/officeDocument/2006/relationships/image" Target="../media/image27.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slide" Target="slide9.xml"/><Relationship Id="rId4" Type="http://schemas.openxmlformats.org/officeDocument/2006/relationships/slide" Target="slide7.xml"/><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5.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8.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6.sv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8"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744485" y="923015"/>
            <a:ext cx="3922146" cy="15411115"/>
            <a:chOff x="0" y="0"/>
            <a:chExt cx="450631" cy="1770643"/>
          </a:xfrm>
        </p:grpSpPr>
        <p:sp>
          <p:nvSpPr>
            <p:cNvPr id="3" name="Freeform 3"/>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4" name="TextBox 4"/>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5279400" y="8357790"/>
            <a:ext cx="2721904" cy="4079133"/>
            <a:chOff x="0" y="0"/>
            <a:chExt cx="450631" cy="675330"/>
          </a:xfrm>
        </p:grpSpPr>
        <p:sp>
          <p:nvSpPr>
            <p:cNvPr id="6" name="Freeform 6"/>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9641923" y="2108786"/>
            <a:ext cx="8068304" cy="6987151"/>
            <a:chOff x="0" y="0"/>
            <a:chExt cx="6350000" cy="5499100"/>
          </a:xfrm>
        </p:grpSpPr>
        <p:sp>
          <p:nvSpPr>
            <p:cNvPr id="9" name="Freeform 9"/>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l="-11108" t="-10258" r="11108" b="10258"/>
              </a:stretch>
            </a:blipFill>
          </p:spPr>
        </p:sp>
      </p:grpSp>
      <p:grpSp>
        <p:nvGrpSpPr>
          <p:cNvPr id="10" name="Group 10"/>
          <p:cNvGrpSpPr/>
          <p:nvPr/>
        </p:nvGrpSpPr>
        <p:grpSpPr>
          <a:xfrm rot="-5400000">
            <a:off x="6561750" y="4753950"/>
            <a:ext cx="600550" cy="2141650"/>
            <a:chOff x="0" y="0"/>
            <a:chExt cx="736600" cy="2626825"/>
          </a:xfrm>
        </p:grpSpPr>
        <p:sp>
          <p:nvSpPr>
            <p:cNvPr id="11" name="Freeform 11"/>
            <p:cNvSpPr/>
            <p:nvPr/>
          </p:nvSpPr>
          <p:spPr>
            <a:xfrm>
              <a:off x="0" y="0"/>
              <a:ext cx="736600" cy="2626825"/>
            </a:xfrm>
            <a:custGeom>
              <a:avLst/>
              <a:gdLst/>
              <a:ahLst/>
              <a:cxnLst/>
              <a:rect l="l" t="t" r="r" b="b"/>
              <a:pathLst>
                <a:path w="736600" h="2626825">
                  <a:moveTo>
                    <a:pt x="736600" y="0"/>
                  </a:moveTo>
                  <a:lnTo>
                    <a:pt x="736600" y="2626825"/>
                  </a:lnTo>
                  <a:lnTo>
                    <a:pt x="368300" y="2499825"/>
                  </a:lnTo>
                  <a:lnTo>
                    <a:pt x="0" y="2626825"/>
                  </a:lnTo>
                  <a:lnTo>
                    <a:pt x="0" y="0"/>
                  </a:lnTo>
                  <a:lnTo>
                    <a:pt x="736600" y="0"/>
                  </a:lnTo>
                  <a:close/>
                </a:path>
              </a:pathLst>
            </a:custGeom>
            <a:solidFill>
              <a:srgbClr val="211F20"/>
            </a:solidFill>
          </p:spPr>
        </p:sp>
        <p:sp>
          <p:nvSpPr>
            <p:cNvPr id="12" name="TextBox 12"/>
            <p:cNvSpPr txBox="1"/>
            <p:nvPr/>
          </p:nvSpPr>
          <p:spPr>
            <a:xfrm>
              <a:off x="0" y="-38100"/>
              <a:ext cx="736600" cy="25379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5248548" y="3933552"/>
            <a:ext cx="853924" cy="3731020"/>
            <a:chOff x="0" y="0"/>
            <a:chExt cx="736600" cy="2626825"/>
          </a:xfrm>
        </p:grpSpPr>
        <p:sp>
          <p:nvSpPr>
            <p:cNvPr id="14" name="Freeform 14"/>
            <p:cNvSpPr/>
            <p:nvPr/>
          </p:nvSpPr>
          <p:spPr>
            <a:xfrm>
              <a:off x="0" y="0"/>
              <a:ext cx="736600" cy="2626825"/>
            </a:xfrm>
            <a:custGeom>
              <a:avLst/>
              <a:gdLst/>
              <a:ahLst/>
              <a:cxnLst/>
              <a:rect l="l" t="t" r="r" b="b"/>
              <a:pathLst>
                <a:path w="736600" h="2626825">
                  <a:moveTo>
                    <a:pt x="736600" y="0"/>
                  </a:moveTo>
                  <a:lnTo>
                    <a:pt x="736600" y="2626825"/>
                  </a:lnTo>
                  <a:lnTo>
                    <a:pt x="368300" y="2499825"/>
                  </a:lnTo>
                  <a:lnTo>
                    <a:pt x="0" y="2626825"/>
                  </a:lnTo>
                  <a:lnTo>
                    <a:pt x="0" y="0"/>
                  </a:lnTo>
                  <a:lnTo>
                    <a:pt x="736600" y="0"/>
                  </a:lnTo>
                  <a:close/>
                </a:path>
              </a:pathLst>
            </a:custGeom>
            <a:solidFill>
              <a:srgbClr val="F27D33"/>
            </a:solidFill>
          </p:spPr>
        </p:sp>
        <p:sp>
          <p:nvSpPr>
            <p:cNvPr id="15" name="TextBox 15"/>
            <p:cNvSpPr txBox="1"/>
            <p:nvPr/>
          </p:nvSpPr>
          <p:spPr>
            <a:xfrm>
              <a:off x="0" y="-38100"/>
              <a:ext cx="736600" cy="2537925"/>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197524" y="3880678"/>
            <a:ext cx="6518476" cy="5184146"/>
          </a:xfrm>
          <a:custGeom>
            <a:avLst/>
            <a:gdLst/>
            <a:ahLst/>
            <a:cxnLst/>
            <a:rect l="l" t="t" r="r" b="b"/>
            <a:pathLst>
              <a:path w="6230874" h="5396230">
                <a:moveTo>
                  <a:pt x="3115437" y="0"/>
                </a:moveTo>
                <a:lnTo>
                  <a:pt x="0" y="5396230"/>
                </a:lnTo>
                <a:lnTo>
                  <a:pt x="6230874" y="5396230"/>
                </a:lnTo>
                <a:close/>
              </a:path>
            </a:pathLst>
          </a:custGeom>
          <a:blipFill>
            <a:blip r:embed="rId3">
              <a:extLst>
                <a:ext uri="{28A0092B-C50C-407E-A947-70E740481C1C}">
                  <a14:useLocalDpi xmlns:a14="http://schemas.microsoft.com/office/drawing/2010/main" val="0"/>
                </a:ext>
              </a:extLst>
            </a:blip>
            <a:stretch>
              <a:fillRect l="4606" t="4884" r="-4606" b="-4884"/>
            </a:stretch>
          </a:blipFill>
        </p:spPr>
        <p:txBody>
          <a:bodyPr/>
          <a:lstStyle/>
          <a:p>
            <a:endParaRPr lang="en-IN" dirty="0"/>
          </a:p>
        </p:txBody>
      </p:sp>
      <p:sp>
        <p:nvSpPr>
          <p:cNvPr id="19" name="Freeform 19"/>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525545" y="1167079"/>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9532373" y="8378261"/>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1219200" y="2019300"/>
            <a:ext cx="8001000" cy="2902846"/>
          </a:xfrm>
          <a:prstGeom prst="rect">
            <a:avLst/>
          </a:prstGeom>
        </p:spPr>
        <p:txBody>
          <a:bodyPr wrap="square" lIns="0" tIns="0" rIns="0" bIns="0" rtlCol="0" anchor="t">
            <a:spAutoFit/>
          </a:bodyPr>
          <a:lstStyle/>
          <a:p>
            <a:pPr algn="l">
              <a:lnSpc>
                <a:spcPts val="11155"/>
              </a:lnSpc>
            </a:pPr>
            <a:r>
              <a:rPr lang="en-US" sz="11500" b="1" spc="-478" dirty="0">
                <a:solidFill>
                  <a:srgbClr val="F27D33"/>
                </a:solidFill>
                <a:latin typeface="Montserrat Classic Bold"/>
                <a:ea typeface="Montserrat Classic Bold"/>
                <a:cs typeface="Montserrat Classic Bold"/>
                <a:sym typeface="Montserrat Classic Bold"/>
              </a:rPr>
              <a:t>ADVENTURE</a:t>
            </a:r>
            <a:r>
              <a:rPr lang="en-US" sz="11500" b="1" spc="-478" dirty="0">
                <a:solidFill>
                  <a:schemeClr val="tx1">
                    <a:lumMod val="95000"/>
                    <a:lumOff val="5000"/>
                  </a:schemeClr>
                </a:solidFill>
                <a:latin typeface="Montserrat Classic Bold"/>
                <a:ea typeface="Montserrat Classic Bold"/>
                <a:cs typeface="Montserrat Classic Bold"/>
                <a:sym typeface="Montserrat Classic Bold"/>
              </a:rPr>
              <a:t>WORKS</a:t>
            </a:r>
          </a:p>
        </p:txBody>
      </p:sp>
      <p:sp>
        <p:nvSpPr>
          <p:cNvPr id="27" name="TextBox 27"/>
          <p:cNvSpPr txBox="1"/>
          <p:nvPr/>
        </p:nvSpPr>
        <p:spPr>
          <a:xfrm>
            <a:off x="228600" y="9715500"/>
            <a:ext cx="7010400" cy="407099"/>
          </a:xfrm>
          <a:prstGeom prst="rect">
            <a:avLst/>
          </a:prstGeom>
        </p:spPr>
        <p:txBody>
          <a:bodyPr wrap="square" lIns="0" tIns="0" rIns="0" bIns="0" rtlCol="0" anchor="t">
            <a:spAutoFit/>
          </a:bodyPr>
          <a:lstStyle/>
          <a:p>
            <a:pPr algn="l">
              <a:lnSpc>
                <a:spcPts val="3399"/>
              </a:lnSpc>
            </a:pPr>
            <a:r>
              <a:rPr lang="en-US" sz="2400" dirty="0">
                <a:solidFill>
                  <a:schemeClr val="bg1"/>
                </a:solidFill>
                <a:latin typeface="Proxima Nova"/>
                <a:ea typeface="Proxima Nova"/>
                <a:cs typeface="Proxima Nova"/>
                <a:sym typeface="Proxima Nova"/>
              </a:rPr>
              <a:t>Course project :Maven Analytics</a:t>
            </a:r>
          </a:p>
        </p:txBody>
      </p:sp>
      <p:sp>
        <p:nvSpPr>
          <p:cNvPr id="28" name="TextBox 27">
            <a:extLst>
              <a:ext uri="{FF2B5EF4-FFF2-40B4-BE49-F238E27FC236}">
                <a16:creationId xmlns:a16="http://schemas.microsoft.com/office/drawing/2014/main" id="{567E279C-2598-A49B-CEAE-AB0BBEDE50B6}"/>
              </a:ext>
            </a:extLst>
          </p:cNvPr>
          <p:cNvSpPr txBox="1"/>
          <p:nvPr/>
        </p:nvSpPr>
        <p:spPr>
          <a:xfrm>
            <a:off x="3962400" y="5448300"/>
            <a:ext cx="3429000" cy="646331"/>
          </a:xfrm>
          <a:prstGeom prst="rect">
            <a:avLst/>
          </a:prstGeom>
          <a:noFill/>
        </p:spPr>
        <p:txBody>
          <a:bodyPr wrap="square" rtlCol="0">
            <a:spAutoFit/>
          </a:bodyPr>
          <a:lstStyle/>
          <a:p>
            <a:pPr algn="ctr"/>
            <a:r>
              <a:rPr lang="en-IN" sz="3600" b="1" dirty="0"/>
              <a:t>By- </a:t>
            </a:r>
            <a:r>
              <a:rPr lang="en-IN" sz="3600" b="1" dirty="0" err="1"/>
              <a:t>Priyanshi</a:t>
            </a:r>
            <a:endParaRPr lang="en-IN" sz="3600" b="1" dirty="0"/>
          </a:p>
        </p:txBody>
      </p:sp>
      <p:pic>
        <p:nvPicPr>
          <p:cNvPr id="30" name="Picture 29">
            <a:extLst>
              <a:ext uri="{FF2B5EF4-FFF2-40B4-BE49-F238E27FC236}">
                <a16:creationId xmlns:a16="http://schemas.microsoft.com/office/drawing/2014/main" id="{4EE18FDF-FB7D-7E0E-0659-3AECDEB512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00600" y="9372600"/>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F9FB6-2F6B-C287-87D6-DC8F72750C7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411061-6553-4C41-2F5B-3245CC0695BF}"/>
              </a:ext>
            </a:extLst>
          </p:cNvPr>
          <p:cNvGrpSpPr/>
          <p:nvPr/>
        </p:nvGrpSpPr>
        <p:grpSpPr>
          <a:xfrm rot="-5400000">
            <a:off x="2762699" y="-743401"/>
            <a:ext cx="11442394" cy="16967795"/>
            <a:chOff x="0" y="0"/>
            <a:chExt cx="450631" cy="805414"/>
          </a:xfrm>
        </p:grpSpPr>
        <p:sp>
          <p:nvSpPr>
            <p:cNvPr id="3" name="Freeform 3">
              <a:extLst>
                <a:ext uri="{FF2B5EF4-FFF2-40B4-BE49-F238E27FC236}">
                  <a16:creationId xmlns:a16="http://schemas.microsoft.com/office/drawing/2014/main" id="{5A6FE7F2-E03E-85B0-F898-13966B92244C}"/>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4" name="TextBox 4">
              <a:extLst>
                <a:ext uri="{FF2B5EF4-FFF2-40B4-BE49-F238E27FC236}">
                  <a16:creationId xmlns:a16="http://schemas.microsoft.com/office/drawing/2014/main" id="{7D495B14-3EF8-BE8A-A6BB-2BD8D84A22E0}"/>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E5FFE52-40D1-1A4C-5B0A-7E2433E0DC83}"/>
              </a:ext>
            </a:extLst>
          </p:cNvPr>
          <p:cNvGrpSpPr/>
          <p:nvPr/>
        </p:nvGrpSpPr>
        <p:grpSpPr>
          <a:xfrm rot="5400000">
            <a:off x="6908128" y="772095"/>
            <a:ext cx="12167944" cy="10591800"/>
            <a:chOff x="0" y="0"/>
            <a:chExt cx="450631" cy="391383"/>
          </a:xfrm>
        </p:grpSpPr>
        <p:sp>
          <p:nvSpPr>
            <p:cNvPr id="6" name="Freeform 6">
              <a:extLst>
                <a:ext uri="{FF2B5EF4-FFF2-40B4-BE49-F238E27FC236}">
                  <a16:creationId xmlns:a16="http://schemas.microsoft.com/office/drawing/2014/main" id="{3928630D-820B-F308-19CD-CD1F103B2E7D}"/>
                </a:ext>
              </a:extLst>
            </p:cNvPr>
            <p:cNvSpPr/>
            <p:nvPr/>
          </p:nvSpPr>
          <p:spPr>
            <a:xfrm>
              <a:off x="0" y="0"/>
              <a:ext cx="450631" cy="391383"/>
            </a:xfrm>
            <a:custGeom>
              <a:avLst/>
              <a:gdLst/>
              <a:ahLst/>
              <a:cxnLst/>
              <a:rect l="l" t="t" r="r" b="b"/>
              <a:pathLst>
                <a:path w="450631" h="391383">
                  <a:moveTo>
                    <a:pt x="450631" y="0"/>
                  </a:moveTo>
                  <a:lnTo>
                    <a:pt x="450631" y="391383"/>
                  </a:lnTo>
                  <a:lnTo>
                    <a:pt x="225315" y="264383"/>
                  </a:lnTo>
                  <a:lnTo>
                    <a:pt x="0" y="391383"/>
                  </a:lnTo>
                  <a:lnTo>
                    <a:pt x="0" y="0"/>
                  </a:lnTo>
                  <a:lnTo>
                    <a:pt x="450631" y="0"/>
                  </a:lnTo>
                  <a:close/>
                </a:path>
              </a:pathLst>
            </a:custGeom>
            <a:solidFill>
              <a:srgbClr val="F27D33"/>
            </a:solidFill>
          </p:spPr>
        </p:sp>
        <p:sp>
          <p:nvSpPr>
            <p:cNvPr id="7" name="TextBox 7">
              <a:extLst>
                <a:ext uri="{FF2B5EF4-FFF2-40B4-BE49-F238E27FC236}">
                  <a16:creationId xmlns:a16="http://schemas.microsoft.com/office/drawing/2014/main" id="{C34A2FDB-688E-FAB5-B52A-ECD0F9910591}"/>
                </a:ext>
              </a:extLst>
            </p:cNvPr>
            <p:cNvSpPr txBox="1"/>
            <p:nvPr/>
          </p:nvSpPr>
          <p:spPr>
            <a:xfrm>
              <a:off x="0" y="-38100"/>
              <a:ext cx="450631" cy="3024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D48618E3-F99F-A521-8267-63E0530C6D31}"/>
              </a:ext>
            </a:extLst>
          </p:cNvPr>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a:extLst>
              <a:ext uri="{FF2B5EF4-FFF2-40B4-BE49-F238E27FC236}">
                <a16:creationId xmlns:a16="http://schemas.microsoft.com/office/drawing/2014/main" id="{5726BA79-EE04-11E5-BCDD-A84DA2712348}"/>
              </a:ext>
            </a:extLst>
          </p:cNvPr>
          <p:cNvSpPr/>
          <p:nvPr/>
        </p:nvSpPr>
        <p:spPr>
          <a:xfrm>
            <a:off x="9067800" y="571500"/>
            <a:ext cx="2057400" cy="304800"/>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a:extLst>
              <a:ext uri="{FF2B5EF4-FFF2-40B4-BE49-F238E27FC236}">
                <a16:creationId xmlns:a16="http://schemas.microsoft.com/office/drawing/2014/main" id="{FB3133AB-25CD-C7B7-8CD2-175A5DDD1306}"/>
              </a:ext>
            </a:extLst>
          </p:cNvPr>
          <p:cNvSpPr txBox="1"/>
          <p:nvPr/>
        </p:nvSpPr>
        <p:spPr>
          <a:xfrm>
            <a:off x="838200" y="495300"/>
            <a:ext cx="10715365" cy="1000274"/>
          </a:xfrm>
          <a:prstGeom prst="rect">
            <a:avLst/>
          </a:prstGeom>
        </p:spPr>
        <p:txBody>
          <a:bodyPr wrap="square" lIns="0" tIns="0" rIns="0" bIns="0" rtlCol="0" anchor="t">
            <a:spAutoFit/>
          </a:bodyPr>
          <a:lstStyle/>
          <a:p>
            <a:pPr algn="l">
              <a:lnSpc>
                <a:spcPts val="7840"/>
              </a:lnSpc>
            </a:pPr>
            <a:r>
              <a:rPr lang="en-US" sz="6600" b="1" spc="-336" dirty="0">
                <a:solidFill>
                  <a:schemeClr val="accent6">
                    <a:lumMod val="75000"/>
                  </a:schemeClr>
                </a:solidFill>
                <a:latin typeface="Montserrat Classic Bold"/>
                <a:ea typeface="Montserrat Classic Bold"/>
                <a:cs typeface="Montserrat Classic Bold"/>
                <a:sym typeface="Montserrat Classic Bold"/>
              </a:rPr>
              <a:t>OBSERV</a:t>
            </a:r>
            <a:r>
              <a:rPr lang="en-US" sz="6600" b="1" spc="-336" dirty="0">
                <a:solidFill>
                  <a:srgbClr val="211F20"/>
                </a:solidFill>
                <a:latin typeface="Montserrat Classic Bold"/>
                <a:ea typeface="Montserrat Classic Bold"/>
                <a:cs typeface="Montserrat Classic Bold"/>
                <a:sym typeface="Montserrat Classic Bold"/>
              </a:rPr>
              <a:t>ATIONS </a:t>
            </a:r>
            <a:endParaRPr lang="en-US" sz="6600" b="1" spc="-336" dirty="0">
              <a:solidFill>
                <a:srgbClr val="F27D33"/>
              </a:solidFill>
              <a:latin typeface="Montserrat Classic Bold"/>
              <a:ea typeface="Montserrat Classic Bold"/>
              <a:cs typeface="Montserrat Classic Bold"/>
              <a:sym typeface="Montserrat Classic Bold"/>
            </a:endParaRPr>
          </a:p>
        </p:txBody>
      </p:sp>
      <p:sp>
        <p:nvSpPr>
          <p:cNvPr id="13" name="TextBox 13">
            <a:extLst>
              <a:ext uri="{FF2B5EF4-FFF2-40B4-BE49-F238E27FC236}">
                <a16:creationId xmlns:a16="http://schemas.microsoft.com/office/drawing/2014/main" id="{71216F20-CC7B-13FE-0768-3266734D94D4}"/>
              </a:ext>
            </a:extLst>
          </p:cNvPr>
          <p:cNvSpPr txBox="1"/>
          <p:nvPr/>
        </p:nvSpPr>
        <p:spPr>
          <a:xfrm>
            <a:off x="381000" y="2552700"/>
            <a:ext cx="10287000" cy="3054811"/>
          </a:xfrm>
          <a:prstGeom prst="rect">
            <a:avLst/>
          </a:prstGeom>
        </p:spPr>
        <p:txBody>
          <a:bodyPr wrap="square" lIns="0" tIns="0" rIns="0" bIns="0" rtlCol="0" anchor="t">
            <a:spAutoFit/>
          </a:bodyPr>
          <a:lstStyle>
            <a:defPPr>
              <a:defRPr lang="en-US"/>
            </a:defPPr>
            <a:lvl1pPr>
              <a:lnSpc>
                <a:spcPts val="4900"/>
              </a:lnSpc>
              <a:defRPr sz="2000" spc="-210">
                <a:solidFill>
                  <a:schemeClr val="accent6">
                    <a:lumMod val="75000"/>
                  </a:schemeClr>
                </a:solidFill>
                <a:latin typeface="Bookman Old Style" panose="02050604050505020204" pitchFamily="18" charset="0"/>
                <a:ea typeface="Montserrat Classic Bold"/>
                <a:cs typeface="Arial" panose="020B0604020202020204" pitchFamily="34" charset="0"/>
              </a:defRPr>
            </a:lvl1pPr>
          </a:lstStyle>
          <a:p>
            <a:r>
              <a:rPr lang="en-US" sz="2400" dirty="0">
                <a:latin typeface="Bahnschrift" panose="020B0502040204020203" pitchFamily="34" charset="0"/>
                <a:sym typeface="Montserrat Classic Bold"/>
              </a:rPr>
              <a:t>1. Monthly Performance Against Targets:</a:t>
            </a:r>
          </a:p>
          <a:p>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 Monthly Revenue</a:t>
            </a:r>
            <a:r>
              <a:rPr lang="en-US" sz="2400" dirty="0">
                <a:solidFill>
                  <a:schemeClr val="bg1"/>
                </a:solidFill>
                <a:latin typeface="Bahnschrift" panose="020B0502040204020203" pitchFamily="34" charset="0"/>
                <a:sym typeface="Montserrat Classic Bold"/>
              </a:rPr>
              <a:t>: The current revenue is </a:t>
            </a:r>
            <a:r>
              <a:rPr lang="en-US" sz="2400" b="1" dirty="0">
                <a:solidFill>
                  <a:schemeClr val="accent6"/>
                </a:solidFill>
                <a:latin typeface="Bahnschrift" panose="020B0502040204020203" pitchFamily="34" charset="0"/>
                <a:sym typeface="Montserrat Classic Bold"/>
              </a:rPr>
              <a:t>$2 million</a:t>
            </a:r>
            <a:r>
              <a:rPr lang="en-US" sz="2400" dirty="0">
                <a:solidFill>
                  <a:schemeClr val="bg1"/>
                </a:solidFill>
                <a:latin typeface="Bahnschrift" panose="020B0502040204020203" pitchFamily="34" charset="0"/>
                <a:sym typeface="Montserrat Classic Bold"/>
              </a:rPr>
              <a:t>, meeting the target of </a:t>
            </a:r>
            <a:r>
              <a:rPr lang="en-US" sz="2400" b="1" dirty="0">
                <a:solidFill>
                  <a:schemeClr val="accent6"/>
                </a:solidFill>
                <a:latin typeface="Bahnschrift" panose="020B0502040204020203" pitchFamily="34" charset="0"/>
                <a:sym typeface="Montserrat Classic Bold"/>
              </a:rPr>
              <a:t>$2 million.</a:t>
            </a:r>
          </a:p>
          <a:p>
            <a:r>
              <a:rPr lang="en-US" sz="2400" dirty="0">
                <a:solidFill>
                  <a:schemeClr val="bg1"/>
                </a:solidFill>
                <a:latin typeface="Bahnschrift" panose="020B0502040204020203" pitchFamily="34" charset="0"/>
                <a:sym typeface="Montserrat Classic Bold"/>
              </a:rPr>
              <a:t>   - </a:t>
            </a:r>
            <a:r>
              <a:rPr lang="en-US" sz="2400" b="1" dirty="0">
                <a:solidFill>
                  <a:schemeClr val="bg1"/>
                </a:solidFill>
                <a:latin typeface="Bahnschrift" panose="020B0502040204020203" pitchFamily="34" charset="0"/>
                <a:sym typeface="Montserrat Classic Bold"/>
              </a:rPr>
              <a:t>Monthly Orders: </a:t>
            </a:r>
            <a:r>
              <a:rPr lang="en-US" sz="2400" dirty="0">
                <a:solidFill>
                  <a:schemeClr val="bg1"/>
                </a:solidFill>
                <a:latin typeface="Bahnschrift" panose="020B0502040204020203" pitchFamily="34" charset="0"/>
                <a:sym typeface="Montserrat Classic Bold"/>
              </a:rPr>
              <a:t>Recorded </a:t>
            </a:r>
            <a:r>
              <a:rPr lang="en-US" sz="2400" b="1" dirty="0">
                <a:solidFill>
                  <a:schemeClr val="accent6"/>
                </a:solidFill>
                <a:latin typeface="Bahnschrift" panose="020B0502040204020203" pitchFamily="34" charset="0"/>
                <a:sym typeface="Montserrat Classic Bold"/>
              </a:rPr>
              <a:t>2,146 orders</a:t>
            </a:r>
            <a:r>
              <a:rPr lang="en-US" sz="2400" dirty="0">
                <a:solidFill>
                  <a:schemeClr val="bg1"/>
                </a:solidFill>
                <a:latin typeface="Bahnschrift" panose="020B0502040204020203" pitchFamily="34" charset="0"/>
                <a:sym typeface="Montserrat Classic Bold"/>
              </a:rPr>
              <a:t>, below the target of </a:t>
            </a:r>
            <a:r>
              <a:rPr lang="en-US" sz="2400" b="1" dirty="0">
                <a:solidFill>
                  <a:schemeClr val="accent6"/>
                </a:solidFill>
                <a:latin typeface="Bahnschrift" panose="020B0502040204020203" pitchFamily="34" charset="0"/>
                <a:sym typeface="Montserrat Classic Bold"/>
              </a:rPr>
              <a:t>4,292,</a:t>
            </a:r>
            <a:r>
              <a:rPr lang="en-US" sz="2400" dirty="0">
                <a:solidFill>
                  <a:schemeClr val="bg1"/>
                </a:solidFill>
                <a:latin typeface="Bahnschrift" panose="020B0502040204020203" pitchFamily="34" charset="0"/>
                <a:sym typeface="Montserrat Classic Bold"/>
              </a:rPr>
              <a:t> indicating a shortfall in order volume.</a:t>
            </a:r>
          </a:p>
          <a:p>
            <a:r>
              <a:rPr lang="en-US" sz="2400" dirty="0">
                <a:solidFill>
                  <a:schemeClr val="bg1"/>
                </a:solidFill>
                <a:latin typeface="Bahnschrift" panose="020B0502040204020203" pitchFamily="34" charset="0"/>
                <a:sym typeface="Montserrat Classic Bold"/>
              </a:rPr>
              <a:t>   - </a:t>
            </a:r>
            <a:r>
              <a:rPr lang="en-US" sz="2400" b="1" dirty="0">
                <a:solidFill>
                  <a:schemeClr val="bg1"/>
                </a:solidFill>
                <a:latin typeface="Bahnschrift" panose="020B0502040204020203" pitchFamily="34" charset="0"/>
                <a:sym typeface="Montserrat Classic Bold"/>
              </a:rPr>
              <a:t>Monthly Profit</a:t>
            </a:r>
            <a:r>
              <a:rPr lang="en-US" sz="2400" dirty="0">
                <a:solidFill>
                  <a:schemeClr val="bg1"/>
                </a:solidFill>
                <a:latin typeface="Bahnschrift" panose="020B0502040204020203" pitchFamily="34" charset="0"/>
                <a:sym typeface="Montserrat Classic Bold"/>
              </a:rPr>
              <a:t>: Achieved a profit of </a:t>
            </a:r>
            <a:r>
              <a:rPr lang="en-US" sz="2400" b="1" dirty="0">
                <a:solidFill>
                  <a:schemeClr val="accent6"/>
                </a:solidFill>
                <a:latin typeface="Bahnschrift" panose="020B0502040204020203" pitchFamily="34" charset="0"/>
                <a:sym typeface="Montserrat Classic Bold"/>
              </a:rPr>
              <a:t>$772,000</a:t>
            </a:r>
            <a:r>
              <a:rPr lang="en-US" sz="2400" dirty="0">
                <a:solidFill>
                  <a:schemeClr val="bg1"/>
                </a:solidFill>
                <a:latin typeface="Bahnschrift" panose="020B0502040204020203" pitchFamily="34" charset="0"/>
                <a:sym typeface="Montserrat Classic Bold"/>
              </a:rPr>
              <a:t>, which is below the target of </a:t>
            </a:r>
            <a:r>
              <a:rPr lang="en-US" sz="2400" b="1" dirty="0">
                <a:solidFill>
                  <a:schemeClr val="accent6"/>
                </a:solidFill>
                <a:latin typeface="Bahnschrift" panose="020B0502040204020203" pitchFamily="34" charset="0"/>
                <a:sym typeface="Montserrat Classic Bold"/>
              </a:rPr>
              <a:t>$826,000.</a:t>
            </a:r>
          </a:p>
        </p:txBody>
      </p:sp>
      <p:sp>
        <p:nvSpPr>
          <p:cNvPr id="12" name="TextBox 11">
            <a:extLst>
              <a:ext uri="{FF2B5EF4-FFF2-40B4-BE49-F238E27FC236}">
                <a16:creationId xmlns:a16="http://schemas.microsoft.com/office/drawing/2014/main" id="{2D3CDCEC-0791-2D6E-EC96-1651A3E9964B}"/>
              </a:ext>
            </a:extLst>
          </p:cNvPr>
          <p:cNvSpPr txBox="1"/>
          <p:nvPr/>
        </p:nvSpPr>
        <p:spPr>
          <a:xfrm>
            <a:off x="304800" y="6610609"/>
            <a:ext cx="9982200" cy="3676584"/>
          </a:xfrm>
          <a:prstGeom prst="rect">
            <a:avLst/>
          </a:prstGeom>
        </p:spPr>
        <p:txBody>
          <a:bodyPr wrap="square" lIns="0" tIns="0" rIns="0" bIns="0" rtlCol="0" anchor="t">
            <a:spAutoFit/>
          </a:bodyPr>
          <a:lstStyle>
            <a:defPPr>
              <a:defRPr lang="en-US"/>
            </a:defPPr>
            <a:lvl1pPr>
              <a:lnSpc>
                <a:spcPts val="4900"/>
              </a:lnSpc>
              <a:defRPr sz="2400" spc="-210">
                <a:solidFill>
                  <a:schemeClr val="accent6">
                    <a:lumMod val="75000"/>
                  </a:schemeClr>
                </a:solidFill>
                <a:latin typeface="Arial" panose="020B0604020202020204" pitchFamily="34" charset="0"/>
                <a:ea typeface="Montserrat Classic Bold"/>
                <a:cs typeface="Arial" panose="020B0604020202020204" pitchFamily="34" charset="0"/>
              </a:defRPr>
            </a:lvl1pPr>
          </a:lstStyle>
          <a:p>
            <a:r>
              <a:rPr lang="en-US" u="sng" dirty="0">
                <a:latin typeface="Bahnschrift" panose="020B0502040204020203" pitchFamily="34" charset="0"/>
              </a:rPr>
              <a:t>2. . Weekly Profit Analysis:</a:t>
            </a:r>
          </a:p>
          <a:p>
            <a:r>
              <a:rPr lang="en-US" u="sng" dirty="0">
                <a:latin typeface="Bahnschrift" panose="020B0502040204020203" pitchFamily="34" charset="0"/>
              </a:rPr>
              <a:t>  </a:t>
            </a:r>
            <a:r>
              <a:rPr lang="en-US" dirty="0">
                <a:solidFill>
                  <a:schemeClr val="bg1"/>
                </a:solidFill>
                <a:latin typeface="Bahnschrift" panose="020B0502040204020203" pitchFamily="34" charset="0"/>
              </a:rPr>
              <a:t>- The weekly profit shows a fluctuating trend over the observed period. Peaks were noted </a:t>
            </a:r>
            <a:r>
              <a:rPr lang="en-US" b="1" dirty="0">
                <a:solidFill>
                  <a:schemeClr val="bg1"/>
                </a:solidFill>
                <a:latin typeface="Bahnschrift" panose="020B0502040204020203" pitchFamily="34" charset="0"/>
              </a:rPr>
              <a:t>at </a:t>
            </a:r>
            <a:r>
              <a:rPr lang="en-US" dirty="0">
                <a:solidFill>
                  <a:schemeClr val="accent6"/>
                </a:solidFill>
                <a:latin typeface="Bahnschrift" panose="020B0502040204020203" pitchFamily="34" charset="0"/>
              </a:rPr>
              <a:t>$161K i</a:t>
            </a:r>
            <a:r>
              <a:rPr lang="en-US" b="1" dirty="0">
                <a:solidFill>
                  <a:schemeClr val="bg1"/>
                </a:solidFill>
                <a:latin typeface="Bahnschrift" panose="020B0502040204020203" pitchFamily="34" charset="0"/>
              </a:rPr>
              <a:t>n </a:t>
            </a:r>
            <a:r>
              <a:rPr lang="en-US" dirty="0">
                <a:solidFill>
                  <a:schemeClr val="bg1"/>
                </a:solidFill>
                <a:latin typeface="Bahnschrift" panose="020B0502040204020203" pitchFamily="34" charset="0"/>
              </a:rPr>
              <a:t>July 2022 and </a:t>
            </a:r>
            <a:r>
              <a:rPr lang="en-US" b="1" dirty="0">
                <a:solidFill>
                  <a:schemeClr val="accent6"/>
                </a:solidFill>
                <a:latin typeface="Bahnschrift" panose="020B0502040204020203" pitchFamily="34" charset="0"/>
              </a:rPr>
              <a:t>$151K</a:t>
            </a:r>
            <a:r>
              <a:rPr lang="en-US" b="1" dirty="0">
                <a:solidFill>
                  <a:schemeClr val="bg1"/>
                </a:solidFill>
                <a:latin typeface="Bahnschrift" panose="020B0502040204020203" pitchFamily="34" charset="0"/>
              </a:rPr>
              <a:t> </a:t>
            </a:r>
            <a:r>
              <a:rPr lang="en-US" dirty="0">
                <a:solidFill>
                  <a:schemeClr val="bg1"/>
                </a:solidFill>
                <a:latin typeface="Bahnschrift" panose="020B0502040204020203" pitchFamily="34" charset="0"/>
              </a:rPr>
              <a:t>in earlier months, with significant growth compared to the initial period where weekly profit was as low as </a:t>
            </a:r>
            <a:r>
              <a:rPr lang="en-US" b="1" dirty="0">
                <a:solidFill>
                  <a:schemeClr val="accent6"/>
                </a:solidFill>
                <a:latin typeface="Bahnschrift" panose="020B0502040204020203" pitchFamily="34" charset="0"/>
              </a:rPr>
              <a:t>$45K.</a:t>
            </a:r>
          </a:p>
          <a:p>
            <a:r>
              <a:rPr lang="en-US" dirty="0">
                <a:solidFill>
                  <a:schemeClr val="bg1"/>
                </a:solidFill>
                <a:latin typeface="Bahnschrift" panose="020B0502040204020203" pitchFamily="34" charset="0"/>
              </a:rPr>
              <a:t>   - The highest weekly profit of </a:t>
            </a:r>
            <a:r>
              <a:rPr lang="en-US" b="1" dirty="0">
                <a:solidFill>
                  <a:schemeClr val="accent6"/>
                </a:solidFill>
                <a:latin typeface="Bahnschrift" panose="020B0502040204020203" pitchFamily="34" charset="0"/>
              </a:rPr>
              <a:t>$192K </a:t>
            </a:r>
            <a:r>
              <a:rPr lang="en-US" dirty="0">
                <a:solidFill>
                  <a:schemeClr val="bg1"/>
                </a:solidFill>
                <a:latin typeface="Bahnschrift" panose="020B0502040204020203" pitchFamily="34" charset="0"/>
              </a:rPr>
              <a:t>was recorded mid-year, indicating periods of strong sales performance.</a:t>
            </a:r>
            <a:endParaRPr lang="en-IN" dirty="0">
              <a:solidFill>
                <a:schemeClr val="bg1"/>
              </a:solidFill>
              <a:latin typeface="Bahnschrift" panose="020B0502040204020203" pitchFamily="34" charset="0"/>
            </a:endParaRPr>
          </a:p>
        </p:txBody>
      </p:sp>
      <p:sp>
        <p:nvSpPr>
          <p:cNvPr id="14" name="TextBox 13">
            <a:extLst>
              <a:ext uri="{FF2B5EF4-FFF2-40B4-BE49-F238E27FC236}">
                <a16:creationId xmlns:a16="http://schemas.microsoft.com/office/drawing/2014/main" id="{41510E63-7885-2D85-8322-BBFF1941D7DD}"/>
              </a:ext>
            </a:extLst>
          </p:cNvPr>
          <p:cNvSpPr txBox="1"/>
          <p:nvPr/>
        </p:nvSpPr>
        <p:spPr>
          <a:xfrm>
            <a:off x="11353800" y="3086100"/>
            <a:ext cx="6781799" cy="5693866"/>
          </a:xfrm>
          <a:prstGeom prst="rect">
            <a:avLst/>
          </a:prstGeom>
          <a:noFill/>
        </p:spPr>
        <p:txBody>
          <a:bodyPr wrap="square" rtlCol="0">
            <a:spAutoFit/>
          </a:bodyPr>
          <a:lstStyle/>
          <a:p>
            <a:r>
              <a:rPr lang="en-US" sz="2800" spc="-210" dirty="0">
                <a:latin typeface="Bahnschrift" panose="020B0502040204020203" pitchFamily="34" charset="0"/>
                <a:cs typeface="Arial" panose="020B0604020202020204" pitchFamily="34" charset="0"/>
              </a:rPr>
              <a:t>3. Weekly Return Trends:</a:t>
            </a:r>
          </a:p>
          <a:p>
            <a:endParaRPr lang="en-US" sz="2800" spc="-210" dirty="0">
              <a:latin typeface="Bahnschrift" panose="020B0502040204020203" pitchFamily="34" charset="0"/>
              <a:cs typeface="Arial" panose="020B0604020202020204" pitchFamily="34" charset="0"/>
            </a:endParaRPr>
          </a:p>
          <a:p>
            <a:r>
              <a:rPr lang="en-US" sz="2800" spc="-210" dirty="0">
                <a:latin typeface="Bahnschrift" panose="020B0502040204020203" pitchFamily="34" charset="0"/>
                <a:cs typeface="Arial" panose="020B0604020202020204" pitchFamily="34" charset="0"/>
              </a:rPr>
              <a:t>   - </a:t>
            </a:r>
            <a:r>
              <a:rPr lang="en-US" sz="2800" spc="-210" dirty="0">
                <a:solidFill>
                  <a:schemeClr val="bg1"/>
                </a:solidFill>
                <a:latin typeface="Bahnschrift" panose="020B0502040204020203" pitchFamily="34" charset="0"/>
                <a:cs typeface="Arial" panose="020B0604020202020204" pitchFamily="34" charset="0"/>
              </a:rPr>
              <a:t>The return trend shows a steady increase over time, with notable peaks of </a:t>
            </a:r>
            <a:r>
              <a:rPr lang="en-US" sz="2800" b="1" spc="-210" dirty="0">
                <a:solidFill>
                  <a:schemeClr val="tx2"/>
                </a:solidFill>
                <a:latin typeface="Bahnschrift" panose="020B0502040204020203" pitchFamily="34" charset="0"/>
                <a:cs typeface="Arial" panose="020B0604020202020204" pitchFamily="34" charset="0"/>
              </a:rPr>
              <a:t>42 and 46 </a:t>
            </a:r>
            <a:r>
              <a:rPr lang="en-US" sz="2800" spc="-210" dirty="0">
                <a:solidFill>
                  <a:schemeClr val="bg1"/>
                </a:solidFill>
                <a:latin typeface="Bahnschrift" panose="020B0502040204020203" pitchFamily="34" charset="0"/>
                <a:cs typeface="Arial" panose="020B0604020202020204" pitchFamily="34" charset="0"/>
              </a:rPr>
              <a:t>returns in early 2022 and mid-2022 respectively. </a:t>
            </a:r>
          </a:p>
          <a:p>
            <a:endParaRPr lang="en-US" sz="2800" spc="-210" dirty="0">
              <a:solidFill>
                <a:schemeClr val="bg1"/>
              </a:solidFill>
              <a:latin typeface="Bahnschrift" panose="020B0502040204020203" pitchFamily="34" charset="0"/>
              <a:cs typeface="Arial" panose="020B0604020202020204" pitchFamily="34" charset="0"/>
            </a:endParaRPr>
          </a:p>
          <a:p>
            <a:r>
              <a:rPr lang="en-US" sz="2800" spc="-210" dirty="0">
                <a:solidFill>
                  <a:schemeClr val="bg1"/>
                </a:solidFill>
                <a:latin typeface="Bahnschrift" panose="020B0502040204020203" pitchFamily="34" charset="0"/>
                <a:cs typeface="Arial" panose="020B0604020202020204" pitchFamily="34" charset="0"/>
              </a:rPr>
              <a:t>This suggests potential areas of concern for product quality or customer satisfaction during those periods.</a:t>
            </a:r>
          </a:p>
          <a:p>
            <a:endParaRPr lang="en-US" sz="2800" spc="-210" dirty="0">
              <a:solidFill>
                <a:schemeClr val="bg1"/>
              </a:solidFill>
              <a:latin typeface="Bahnschrift" panose="020B0502040204020203" pitchFamily="34" charset="0"/>
              <a:cs typeface="Arial" panose="020B0604020202020204" pitchFamily="34" charset="0"/>
            </a:endParaRPr>
          </a:p>
          <a:p>
            <a:r>
              <a:rPr lang="en-US" sz="2800" spc="-210" dirty="0">
                <a:solidFill>
                  <a:schemeClr val="bg1"/>
                </a:solidFill>
                <a:latin typeface="Bahnschrift" panose="020B0502040204020203" pitchFamily="34" charset="0"/>
                <a:cs typeface="Arial" panose="020B0604020202020204" pitchFamily="34" charset="0"/>
              </a:rPr>
              <a:t>   - The average weekly returns have gradually increased over time, with spikes indicating certain issues or seasonal return patterns.</a:t>
            </a:r>
            <a:endParaRPr lang="en-IN" sz="2800" spc="-210" dirty="0">
              <a:solidFill>
                <a:schemeClr val="bg1"/>
              </a:solidFill>
              <a:latin typeface="Bahnschrift" panose="020B0502040204020203" pitchFamily="34" charset="0"/>
              <a:cs typeface="Arial" panose="020B0604020202020204" pitchFamily="34" charset="0"/>
            </a:endParaRPr>
          </a:p>
        </p:txBody>
      </p:sp>
      <p:pic>
        <p:nvPicPr>
          <p:cNvPr id="17" name="Graphic 16" descr="Gold bars">
            <a:extLst>
              <a:ext uri="{FF2B5EF4-FFF2-40B4-BE49-F238E27FC236}">
                <a16:creationId xmlns:a16="http://schemas.microsoft.com/office/drawing/2014/main" id="{5E4F5221-163E-F0E0-E321-16DC8FE702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30600" y="190500"/>
            <a:ext cx="1524000" cy="1524000"/>
          </a:xfrm>
          <a:prstGeom prst="rect">
            <a:avLst/>
          </a:prstGeom>
        </p:spPr>
      </p:pic>
    </p:spTree>
    <p:extLst>
      <p:ext uri="{BB962C8B-B14F-4D97-AF65-F5344CB8AC3E}">
        <p14:creationId xmlns:p14="http://schemas.microsoft.com/office/powerpoint/2010/main" val="128556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CF75-011F-441D-C2D7-22AA7B9222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38342B-57ED-B490-B55B-971EA72B10C2}"/>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5817421A-5DB4-BE2D-D8FB-E39509D09CCF}"/>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DFDF924C-846B-20DD-EEEA-EAC2ABDE5E38}"/>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FC586492-4232-15DF-4512-D41B143732BE}"/>
              </a:ext>
            </a:extLst>
          </p:cNvPr>
          <p:cNvPicPr>
            <a:picLocks noChangeAspect="1"/>
          </p:cNvPicPr>
          <p:nvPr/>
        </p:nvPicPr>
        <p:blipFill>
          <a:blip r:embed="rId8">
            <a:extLst>
              <a:ext uri="{28A0092B-C50C-407E-A947-70E740481C1C}">
                <a14:useLocalDpi xmlns:a14="http://schemas.microsoft.com/office/drawing/2010/main" val="0"/>
              </a:ext>
            </a:extLst>
          </a:blip>
          <a:srcRect l="1752" r="1752"/>
          <a:stretch/>
        </p:blipFill>
        <p:spPr>
          <a:xfrm>
            <a:off x="-6928" y="0"/>
            <a:ext cx="18294927" cy="10287000"/>
          </a:xfrm>
          <a:prstGeom prst="rect">
            <a:avLst/>
          </a:prstGeom>
        </p:spPr>
      </p:pic>
    </p:spTree>
    <p:extLst>
      <p:ext uri="{BB962C8B-B14F-4D97-AF65-F5344CB8AC3E}">
        <p14:creationId xmlns:p14="http://schemas.microsoft.com/office/powerpoint/2010/main" val="13317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9AAD4-F174-AB41-EEA2-C4B8BFD90C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0075F9E-95C8-2097-E9AD-53CA0825957E}"/>
              </a:ext>
            </a:extLst>
          </p:cNvPr>
          <p:cNvGrpSpPr/>
          <p:nvPr/>
        </p:nvGrpSpPr>
        <p:grpSpPr>
          <a:xfrm rot="-5400000">
            <a:off x="2762699" y="-743401"/>
            <a:ext cx="11442394" cy="16967795"/>
            <a:chOff x="0" y="0"/>
            <a:chExt cx="450631" cy="805414"/>
          </a:xfrm>
        </p:grpSpPr>
        <p:sp>
          <p:nvSpPr>
            <p:cNvPr id="3" name="Freeform 3">
              <a:extLst>
                <a:ext uri="{FF2B5EF4-FFF2-40B4-BE49-F238E27FC236}">
                  <a16:creationId xmlns:a16="http://schemas.microsoft.com/office/drawing/2014/main" id="{DA6C2C68-0643-08DE-C8F3-847FFA7D9B5C}"/>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4" name="TextBox 4">
              <a:extLst>
                <a:ext uri="{FF2B5EF4-FFF2-40B4-BE49-F238E27FC236}">
                  <a16:creationId xmlns:a16="http://schemas.microsoft.com/office/drawing/2014/main" id="{0C3AC86D-B547-290E-9D72-328647BA8359}"/>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3A0036A-1729-EFE8-01FB-3A1E22C0C17D}"/>
              </a:ext>
            </a:extLst>
          </p:cNvPr>
          <p:cNvGrpSpPr/>
          <p:nvPr/>
        </p:nvGrpSpPr>
        <p:grpSpPr>
          <a:xfrm rot="5400000">
            <a:off x="6908128" y="788072"/>
            <a:ext cx="12167944" cy="10591800"/>
            <a:chOff x="0" y="0"/>
            <a:chExt cx="450631" cy="391383"/>
          </a:xfrm>
        </p:grpSpPr>
        <p:sp>
          <p:nvSpPr>
            <p:cNvPr id="6" name="Freeform 6">
              <a:extLst>
                <a:ext uri="{FF2B5EF4-FFF2-40B4-BE49-F238E27FC236}">
                  <a16:creationId xmlns:a16="http://schemas.microsoft.com/office/drawing/2014/main" id="{C1C416B6-246F-A091-7865-AB27929FF844}"/>
                </a:ext>
              </a:extLst>
            </p:cNvPr>
            <p:cNvSpPr/>
            <p:nvPr/>
          </p:nvSpPr>
          <p:spPr>
            <a:xfrm>
              <a:off x="0" y="0"/>
              <a:ext cx="450631" cy="391383"/>
            </a:xfrm>
            <a:custGeom>
              <a:avLst/>
              <a:gdLst/>
              <a:ahLst/>
              <a:cxnLst/>
              <a:rect l="l" t="t" r="r" b="b"/>
              <a:pathLst>
                <a:path w="450631" h="391383">
                  <a:moveTo>
                    <a:pt x="450631" y="0"/>
                  </a:moveTo>
                  <a:lnTo>
                    <a:pt x="450631" y="391383"/>
                  </a:lnTo>
                  <a:lnTo>
                    <a:pt x="225315" y="264383"/>
                  </a:lnTo>
                  <a:lnTo>
                    <a:pt x="0" y="391383"/>
                  </a:lnTo>
                  <a:lnTo>
                    <a:pt x="0" y="0"/>
                  </a:lnTo>
                  <a:lnTo>
                    <a:pt x="450631" y="0"/>
                  </a:lnTo>
                  <a:close/>
                </a:path>
              </a:pathLst>
            </a:custGeom>
            <a:solidFill>
              <a:srgbClr val="F27D33"/>
            </a:solidFill>
          </p:spPr>
          <p:txBody>
            <a:bodyPr/>
            <a:lstStyle/>
            <a:p>
              <a:endParaRPr lang="en-IN" dirty="0"/>
            </a:p>
          </p:txBody>
        </p:sp>
        <p:sp>
          <p:nvSpPr>
            <p:cNvPr id="7" name="TextBox 7">
              <a:extLst>
                <a:ext uri="{FF2B5EF4-FFF2-40B4-BE49-F238E27FC236}">
                  <a16:creationId xmlns:a16="http://schemas.microsoft.com/office/drawing/2014/main" id="{6D257AC9-67F6-8931-4AC8-9893D71B9C13}"/>
                </a:ext>
              </a:extLst>
            </p:cNvPr>
            <p:cNvSpPr txBox="1"/>
            <p:nvPr/>
          </p:nvSpPr>
          <p:spPr>
            <a:xfrm>
              <a:off x="0" y="-38100"/>
              <a:ext cx="450631" cy="3024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76AEAADB-3565-4F6C-DF9E-7CFDBDE6A84A}"/>
              </a:ext>
            </a:extLst>
          </p:cNvPr>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a:extLst>
              <a:ext uri="{FF2B5EF4-FFF2-40B4-BE49-F238E27FC236}">
                <a16:creationId xmlns:a16="http://schemas.microsoft.com/office/drawing/2014/main" id="{1B759B86-2831-0F1A-585C-982C8ADF328A}"/>
              </a:ext>
            </a:extLst>
          </p:cNvPr>
          <p:cNvSpPr/>
          <p:nvPr/>
        </p:nvSpPr>
        <p:spPr>
          <a:xfrm>
            <a:off x="9067800" y="571500"/>
            <a:ext cx="2057400" cy="304800"/>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a:extLst>
              <a:ext uri="{FF2B5EF4-FFF2-40B4-BE49-F238E27FC236}">
                <a16:creationId xmlns:a16="http://schemas.microsoft.com/office/drawing/2014/main" id="{1A83F8C7-89E1-86D4-AA4E-84CBFD6FEE0B}"/>
              </a:ext>
            </a:extLst>
          </p:cNvPr>
          <p:cNvSpPr txBox="1"/>
          <p:nvPr/>
        </p:nvSpPr>
        <p:spPr>
          <a:xfrm>
            <a:off x="838200" y="495300"/>
            <a:ext cx="10715365" cy="1000274"/>
          </a:xfrm>
          <a:prstGeom prst="rect">
            <a:avLst/>
          </a:prstGeom>
        </p:spPr>
        <p:txBody>
          <a:bodyPr wrap="square" lIns="0" tIns="0" rIns="0" bIns="0" rtlCol="0" anchor="t">
            <a:spAutoFit/>
          </a:bodyPr>
          <a:lstStyle/>
          <a:p>
            <a:pPr algn="l">
              <a:lnSpc>
                <a:spcPts val="7840"/>
              </a:lnSpc>
            </a:pPr>
            <a:r>
              <a:rPr lang="en-US" sz="6600" b="1" spc="-336" dirty="0">
                <a:solidFill>
                  <a:schemeClr val="accent6">
                    <a:lumMod val="75000"/>
                  </a:schemeClr>
                </a:solidFill>
                <a:latin typeface="Montserrat Classic Bold"/>
                <a:ea typeface="Montserrat Classic Bold"/>
                <a:cs typeface="Montserrat Classic Bold"/>
                <a:sym typeface="Montserrat Classic Bold"/>
              </a:rPr>
              <a:t>OBSERV</a:t>
            </a:r>
            <a:r>
              <a:rPr lang="en-US" sz="6600" b="1" spc="-336" dirty="0">
                <a:solidFill>
                  <a:srgbClr val="211F20"/>
                </a:solidFill>
                <a:latin typeface="Montserrat Classic Bold"/>
                <a:ea typeface="Montserrat Classic Bold"/>
                <a:cs typeface="Montserrat Classic Bold"/>
                <a:sym typeface="Montserrat Classic Bold"/>
              </a:rPr>
              <a:t>ATIONS </a:t>
            </a:r>
            <a:endParaRPr lang="en-US" sz="6600" b="1" spc="-336" dirty="0">
              <a:solidFill>
                <a:srgbClr val="F27D33"/>
              </a:solidFill>
              <a:latin typeface="Montserrat Classic Bold"/>
              <a:ea typeface="Montserrat Classic Bold"/>
              <a:cs typeface="Montserrat Classic Bold"/>
              <a:sym typeface="Montserrat Classic Bold"/>
            </a:endParaRPr>
          </a:p>
        </p:txBody>
      </p:sp>
      <p:sp>
        <p:nvSpPr>
          <p:cNvPr id="13" name="TextBox 13">
            <a:extLst>
              <a:ext uri="{FF2B5EF4-FFF2-40B4-BE49-F238E27FC236}">
                <a16:creationId xmlns:a16="http://schemas.microsoft.com/office/drawing/2014/main" id="{4242EA97-D397-EB43-328F-503258BAF3FB}"/>
              </a:ext>
            </a:extLst>
          </p:cNvPr>
          <p:cNvSpPr txBox="1"/>
          <p:nvPr/>
        </p:nvSpPr>
        <p:spPr>
          <a:xfrm>
            <a:off x="381000" y="2324100"/>
            <a:ext cx="9677400" cy="3683188"/>
          </a:xfrm>
          <a:prstGeom prst="rect">
            <a:avLst/>
          </a:prstGeom>
        </p:spPr>
        <p:txBody>
          <a:bodyPr wrap="square" lIns="0" tIns="0" rIns="0" bIns="0" rtlCol="0" anchor="t">
            <a:spAutoFit/>
          </a:bodyPr>
          <a:lstStyle>
            <a:defPPr>
              <a:defRPr lang="en-US"/>
            </a:defPPr>
            <a:lvl1pPr>
              <a:lnSpc>
                <a:spcPts val="4900"/>
              </a:lnSpc>
              <a:defRPr sz="2000" spc="-210">
                <a:solidFill>
                  <a:schemeClr val="accent6">
                    <a:lumMod val="75000"/>
                  </a:schemeClr>
                </a:solidFill>
                <a:latin typeface="Bookman Old Style" panose="02050604050505020204" pitchFamily="18" charset="0"/>
                <a:ea typeface="Montserrat Classic Bold"/>
                <a:cs typeface="Arial" panose="020B0604020202020204" pitchFamily="34" charset="0"/>
              </a:defRPr>
            </a:lvl1pPr>
          </a:lstStyle>
          <a:p>
            <a:r>
              <a:rPr lang="en-US" sz="2400" dirty="0">
                <a:latin typeface="Bahnschrift" panose="020B0502040204020203" pitchFamily="34" charset="0"/>
                <a:sym typeface="Montserrat Classic Bold"/>
              </a:rPr>
              <a:t>1</a:t>
            </a:r>
            <a:r>
              <a:rPr lang="en-US" sz="2400" u="sng" dirty="0">
                <a:latin typeface="Bahnschrift" panose="020B0502040204020203" pitchFamily="34" charset="0"/>
                <a:sym typeface="Montserrat Classic Bold"/>
              </a:rPr>
              <a:t>. Customer Overview:</a:t>
            </a:r>
          </a:p>
          <a:p>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 Total Customers: </a:t>
            </a:r>
            <a:r>
              <a:rPr lang="en-US" sz="2400" dirty="0">
                <a:solidFill>
                  <a:schemeClr val="bg1"/>
                </a:solidFill>
                <a:latin typeface="Bahnschrift" panose="020B0502040204020203" pitchFamily="34" charset="0"/>
                <a:sym typeface="Montserrat Classic Bold"/>
              </a:rPr>
              <a:t>The business served </a:t>
            </a:r>
            <a:r>
              <a:rPr lang="en-US" sz="2400" dirty="0">
                <a:solidFill>
                  <a:schemeClr val="accent6"/>
                </a:solidFill>
                <a:latin typeface="Bahnschrift" panose="020B0502040204020203" pitchFamily="34" charset="0"/>
                <a:sym typeface="Montserrat Classic Bold"/>
              </a:rPr>
              <a:t>17,000</a:t>
            </a:r>
            <a:r>
              <a:rPr lang="en-US" sz="2400" dirty="0">
                <a:solidFill>
                  <a:schemeClr val="bg1"/>
                </a:solidFill>
                <a:latin typeface="Bahnschrift" panose="020B0502040204020203" pitchFamily="34" charset="0"/>
                <a:sym typeface="Montserrat Classic Bold"/>
              </a:rPr>
              <a:t> customers during the specified period.</a:t>
            </a:r>
          </a:p>
          <a:p>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 Revenue per Customer</a:t>
            </a:r>
            <a:r>
              <a:rPr lang="en-US" sz="2400" dirty="0">
                <a:solidFill>
                  <a:schemeClr val="bg1"/>
                </a:solidFill>
                <a:latin typeface="Bahnschrift" panose="020B0502040204020203" pitchFamily="34" charset="0"/>
                <a:sym typeface="Montserrat Classic Bold"/>
              </a:rPr>
              <a:t>: The average revenue per customer stands at </a:t>
            </a:r>
            <a:r>
              <a:rPr lang="en-US" sz="2400" b="1" dirty="0">
                <a:solidFill>
                  <a:schemeClr val="accent6"/>
                </a:solidFill>
                <a:latin typeface="Bahnschrift" panose="020B0502040204020203" pitchFamily="34" charset="0"/>
                <a:sym typeface="Montserrat Classic Bold"/>
              </a:rPr>
              <a:t>$1,431, </a:t>
            </a:r>
            <a:r>
              <a:rPr lang="en-US" sz="2400" dirty="0">
                <a:solidFill>
                  <a:schemeClr val="bg1"/>
                </a:solidFill>
                <a:latin typeface="Bahnschrift" panose="020B0502040204020203" pitchFamily="34" charset="0"/>
                <a:sym typeface="Montserrat Classic Bold"/>
              </a:rPr>
              <a:t>suggesting a moderate spend per customer.</a:t>
            </a:r>
          </a:p>
          <a:p>
            <a:r>
              <a:rPr lang="en-US" sz="2400" dirty="0">
                <a:solidFill>
                  <a:schemeClr val="bg1"/>
                </a:solidFill>
                <a:latin typeface="Bahnschrift" panose="020B0502040204020203" pitchFamily="34" charset="0"/>
                <a:sym typeface="Montserrat Classic Bold"/>
              </a:rPr>
              <a:t>   - </a:t>
            </a:r>
            <a:r>
              <a:rPr lang="en-US" sz="2400" b="1" dirty="0">
                <a:solidFill>
                  <a:schemeClr val="bg1"/>
                </a:solidFill>
                <a:latin typeface="Bahnschrift" panose="020B0502040204020203" pitchFamily="34" charset="0"/>
                <a:sym typeface="Montserrat Classic Bold"/>
              </a:rPr>
              <a:t>Total Revenue: </a:t>
            </a:r>
            <a:r>
              <a:rPr lang="en-US" sz="2400" dirty="0">
                <a:solidFill>
                  <a:schemeClr val="bg1"/>
                </a:solidFill>
                <a:latin typeface="Bahnschrift" panose="020B0502040204020203" pitchFamily="34" charset="0"/>
                <a:sym typeface="Montserrat Classic Bold"/>
              </a:rPr>
              <a:t>Consistent with other data, the total revenue from customers is </a:t>
            </a:r>
            <a:r>
              <a:rPr lang="en-US" sz="2400" b="1" dirty="0">
                <a:solidFill>
                  <a:schemeClr val="accent6"/>
                </a:solidFill>
                <a:latin typeface="Bahnschrift" panose="020B0502040204020203" pitchFamily="34" charset="0"/>
                <a:sym typeface="Montserrat Classic Bold"/>
              </a:rPr>
              <a:t>$25 million.</a:t>
            </a:r>
          </a:p>
        </p:txBody>
      </p:sp>
      <p:sp>
        <p:nvSpPr>
          <p:cNvPr id="12" name="TextBox 11">
            <a:extLst>
              <a:ext uri="{FF2B5EF4-FFF2-40B4-BE49-F238E27FC236}">
                <a16:creationId xmlns:a16="http://schemas.microsoft.com/office/drawing/2014/main" id="{4476BDD3-D664-2106-ECA7-740BF0A9206D}"/>
              </a:ext>
            </a:extLst>
          </p:cNvPr>
          <p:cNvSpPr txBox="1"/>
          <p:nvPr/>
        </p:nvSpPr>
        <p:spPr>
          <a:xfrm>
            <a:off x="381000" y="6286500"/>
            <a:ext cx="9601200" cy="4311565"/>
          </a:xfrm>
          <a:prstGeom prst="rect">
            <a:avLst/>
          </a:prstGeom>
        </p:spPr>
        <p:txBody>
          <a:bodyPr wrap="square" lIns="0" tIns="0" rIns="0" bIns="0" rtlCol="0" anchor="t">
            <a:spAutoFit/>
          </a:bodyPr>
          <a:lstStyle>
            <a:defPPr>
              <a:defRPr lang="en-US"/>
            </a:defPPr>
            <a:lvl1pPr>
              <a:lnSpc>
                <a:spcPts val="4900"/>
              </a:lnSpc>
              <a:defRPr sz="2400" spc="-210">
                <a:solidFill>
                  <a:schemeClr val="accent6">
                    <a:lumMod val="75000"/>
                  </a:schemeClr>
                </a:solidFill>
                <a:latin typeface="Arial" panose="020B0604020202020204" pitchFamily="34" charset="0"/>
                <a:ea typeface="Montserrat Classic Bold"/>
                <a:cs typeface="Arial" panose="020B0604020202020204" pitchFamily="34" charset="0"/>
              </a:defRPr>
            </a:lvl1pPr>
          </a:lstStyle>
          <a:p>
            <a:r>
              <a:rPr lang="en-US" u="sng" dirty="0">
                <a:latin typeface="Bahnschrift" panose="020B0502040204020203" pitchFamily="34" charset="0"/>
              </a:rPr>
              <a:t>.2.  Customer Segmentation:</a:t>
            </a:r>
          </a:p>
          <a:p>
            <a:r>
              <a:rPr lang="en-US" b="1" dirty="0">
                <a:solidFill>
                  <a:schemeClr val="bg1"/>
                </a:solidFill>
                <a:latin typeface="Bahnschrift" panose="020B0502040204020203" pitchFamily="34" charset="0"/>
              </a:rPr>
              <a:t>   - Orders by Occupation</a:t>
            </a:r>
            <a:r>
              <a:rPr lang="en-US" dirty="0">
                <a:solidFill>
                  <a:schemeClr val="bg1"/>
                </a:solidFill>
                <a:latin typeface="Bahnschrift" panose="020B0502040204020203" pitchFamily="34" charset="0"/>
              </a:rPr>
              <a:t>: The majority of orders </a:t>
            </a:r>
            <a:r>
              <a:rPr lang="en-US" b="1" dirty="0">
                <a:solidFill>
                  <a:schemeClr val="accent6"/>
                </a:solidFill>
                <a:latin typeface="Bahnschrift" panose="020B0502040204020203" pitchFamily="34" charset="0"/>
              </a:rPr>
              <a:t>(approximately 47.45%) </a:t>
            </a:r>
            <a:r>
              <a:rPr lang="en-US" dirty="0">
                <a:solidFill>
                  <a:schemeClr val="bg1"/>
                </a:solidFill>
                <a:latin typeface="Bahnschrift" panose="020B0502040204020203" pitchFamily="34" charset="0"/>
              </a:rPr>
              <a:t>came from a primary occupation segment, with other significant contributions from two segments at </a:t>
            </a:r>
            <a:r>
              <a:rPr lang="en-US" dirty="0">
                <a:solidFill>
                  <a:schemeClr val="accent6"/>
                </a:solidFill>
                <a:latin typeface="Bahnschrift" panose="020B0502040204020203" pitchFamily="34" charset="0"/>
              </a:rPr>
              <a:t>23.65% and 31.49%.</a:t>
            </a:r>
          </a:p>
          <a:p>
            <a:r>
              <a:rPr lang="en-US" dirty="0">
                <a:solidFill>
                  <a:schemeClr val="bg1"/>
                </a:solidFill>
                <a:latin typeface="Bahnschrift" panose="020B0502040204020203" pitchFamily="34" charset="0"/>
              </a:rPr>
              <a:t>   </a:t>
            </a:r>
            <a:r>
              <a:rPr lang="en-US" b="1" dirty="0">
                <a:solidFill>
                  <a:schemeClr val="bg1"/>
                </a:solidFill>
                <a:latin typeface="Bahnschrift" panose="020B0502040204020203" pitchFamily="34" charset="0"/>
              </a:rPr>
              <a:t>- Orders by Income Level</a:t>
            </a:r>
            <a:r>
              <a:rPr lang="en-US" dirty="0">
                <a:solidFill>
                  <a:schemeClr val="bg1"/>
                </a:solidFill>
                <a:latin typeface="Bahnschrift" panose="020B0502040204020203" pitchFamily="34" charset="0"/>
              </a:rPr>
              <a:t>: The largest customer group by income level, representing </a:t>
            </a:r>
            <a:r>
              <a:rPr lang="en-US" b="1" dirty="0">
                <a:solidFill>
                  <a:schemeClr val="accent6"/>
                </a:solidFill>
                <a:latin typeface="Bahnschrift" panose="020B0502040204020203" pitchFamily="34" charset="0"/>
              </a:rPr>
              <a:t>44.15%, </a:t>
            </a:r>
            <a:r>
              <a:rPr lang="en-US" dirty="0">
                <a:solidFill>
                  <a:schemeClr val="bg1"/>
                </a:solidFill>
                <a:latin typeface="Bahnschrift" panose="020B0502040204020203" pitchFamily="34" charset="0"/>
              </a:rPr>
              <a:t>was high-income earners, followed by </a:t>
            </a:r>
            <a:r>
              <a:rPr lang="en-US" b="1" dirty="0">
                <a:solidFill>
                  <a:schemeClr val="accent6"/>
                </a:solidFill>
                <a:latin typeface="Bahnschrift" panose="020B0502040204020203" pitchFamily="34" charset="0"/>
              </a:rPr>
              <a:t>40.83%</a:t>
            </a:r>
            <a:r>
              <a:rPr lang="en-US" dirty="0">
                <a:solidFill>
                  <a:schemeClr val="bg1"/>
                </a:solidFill>
                <a:latin typeface="Bahnschrift" panose="020B0502040204020203" pitchFamily="34" charset="0"/>
              </a:rPr>
              <a:t> in the middle-income bracket and </a:t>
            </a:r>
            <a:r>
              <a:rPr lang="en-US" b="1" dirty="0">
                <a:solidFill>
                  <a:schemeClr val="accent6"/>
                </a:solidFill>
                <a:latin typeface="Bahnschrift" panose="020B0502040204020203" pitchFamily="34" charset="0"/>
              </a:rPr>
              <a:t>11.23% i</a:t>
            </a:r>
            <a:r>
              <a:rPr lang="en-US" dirty="0">
                <a:solidFill>
                  <a:schemeClr val="bg1"/>
                </a:solidFill>
                <a:latin typeface="Bahnschrift" panose="020B0502040204020203" pitchFamily="34" charset="0"/>
              </a:rPr>
              <a:t>n the low-income segment.</a:t>
            </a:r>
            <a:endParaRPr lang="en-IN" dirty="0">
              <a:solidFill>
                <a:schemeClr val="bg1"/>
              </a:solidFill>
              <a:latin typeface="Bahnschrift" panose="020B0502040204020203" pitchFamily="34" charset="0"/>
            </a:endParaRPr>
          </a:p>
        </p:txBody>
      </p:sp>
      <p:sp>
        <p:nvSpPr>
          <p:cNvPr id="14" name="TextBox 13">
            <a:extLst>
              <a:ext uri="{FF2B5EF4-FFF2-40B4-BE49-F238E27FC236}">
                <a16:creationId xmlns:a16="http://schemas.microsoft.com/office/drawing/2014/main" id="{EE96F3F8-0FED-AC2A-127A-89314D1D1517}"/>
              </a:ext>
            </a:extLst>
          </p:cNvPr>
          <p:cNvSpPr txBox="1"/>
          <p:nvPr/>
        </p:nvSpPr>
        <p:spPr>
          <a:xfrm>
            <a:off x="11201400" y="2247900"/>
            <a:ext cx="6400800" cy="2739211"/>
          </a:xfrm>
          <a:prstGeom prst="rect">
            <a:avLst/>
          </a:prstGeom>
          <a:noFill/>
        </p:spPr>
        <p:txBody>
          <a:bodyPr wrap="square" rtlCol="0">
            <a:spAutoFit/>
          </a:bodyPr>
          <a:lstStyle/>
          <a:p>
            <a:r>
              <a:rPr lang="en-US" sz="2800" spc="-210" dirty="0">
                <a:solidFill>
                  <a:schemeClr val="bg1"/>
                </a:solidFill>
                <a:latin typeface="Bahnschrift" panose="020B0502040204020203" pitchFamily="34" charset="0"/>
                <a:cs typeface="Arial" panose="020B0604020202020204" pitchFamily="34" charset="0"/>
              </a:rPr>
              <a:t>.</a:t>
            </a:r>
            <a:r>
              <a:rPr lang="en-US" sz="2800" spc="-210" dirty="0">
                <a:latin typeface="Bahnschrift" panose="020B0502040204020203" pitchFamily="34" charset="0"/>
                <a:cs typeface="Arial" panose="020B0604020202020204" pitchFamily="34" charset="0"/>
              </a:rPr>
              <a:t>3  </a:t>
            </a:r>
            <a:r>
              <a:rPr lang="en-US" sz="2800" u="sng" spc="-210" dirty="0">
                <a:latin typeface="Bahnschrift" panose="020B0502040204020203" pitchFamily="34" charset="0"/>
                <a:cs typeface="Arial" panose="020B0604020202020204" pitchFamily="34" charset="0"/>
              </a:rPr>
              <a:t>Weekly Customer Trends:</a:t>
            </a:r>
          </a:p>
          <a:p>
            <a:endParaRPr lang="en-US" sz="2400" u="sng" spc="-210" dirty="0">
              <a:latin typeface="Bahnschrift" panose="020B0502040204020203" pitchFamily="34" charset="0"/>
              <a:cs typeface="Arial" panose="020B0604020202020204" pitchFamily="34" charset="0"/>
            </a:endParaRPr>
          </a:p>
          <a:p>
            <a:r>
              <a:rPr lang="en-US" sz="2400" spc="-210" dirty="0">
                <a:solidFill>
                  <a:schemeClr val="bg1"/>
                </a:solidFill>
                <a:latin typeface="Bahnschrift" panose="020B0502040204020203" pitchFamily="34" charset="0"/>
                <a:cs typeface="Arial" panose="020B0604020202020204" pitchFamily="34" charset="0"/>
              </a:rPr>
              <a:t>   - The number of weekly customers shows consistent growth, peaking at </a:t>
            </a:r>
            <a:r>
              <a:rPr lang="en-US" sz="2400" b="1" spc="-210" dirty="0">
                <a:solidFill>
                  <a:schemeClr val="tx2"/>
                </a:solidFill>
                <a:latin typeface="Bahnschrift" panose="020B0502040204020203" pitchFamily="34" charset="0"/>
                <a:cs typeface="Arial" panose="020B0604020202020204" pitchFamily="34" charset="0"/>
              </a:rPr>
              <a:t>2,087 i</a:t>
            </a:r>
            <a:r>
              <a:rPr lang="en-US" sz="2400" spc="-210" dirty="0">
                <a:solidFill>
                  <a:schemeClr val="bg1"/>
                </a:solidFill>
                <a:latin typeface="Bahnschrift" panose="020B0502040204020203" pitchFamily="34" charset="0"/>
                <a:cs typeface="Arial" panose="020B0604020202020204" pitchFamily="34" charset="0"/>
              </a:rPr>
              <a:t>n early 2022. </a:t>
            </a:r>
          </a:p>
          <a:p>
            <a:endParaRPr lang="en-US" sz="2400" spc="-210" dirty="0">
              <a:solidFill>
                <a:schemeClr val="bg1"/>
              </a:solidFill>
              <a:latin typeface="Bahnschrift" panose="020B0502040204020203" pitchFamily="34" charset="0"/>
              <a:cs typeface="Arial" panose="020B0604020202020204" pitchFamily="34" charset="0"/>
            </a:endParaRPr>
          </a:p>
          <a:p>
            <a:r>
              <a:rPr lang="en-US" sz="2400" spc="-210" dirty="0">
                <a:solidFill>
                  <a:schemeClr val="bg1"/>
                </a:solidFill>
                <a:latin typeface="Bahnschrift" panose="020B0502040204020203" pitchFamily="34" charset="0"/>
                <a:cs typeface="Arial" panose="020B0604020202020204" pitchFamily="34" charset="0"/>
              </a:rPr>
              <a:t>The trend line indicates a positive growth trajectory from 184 customers in early 2020 to </a:t>
            </a:r>
            <a:r>
              <a:rPr lang="en-US" sz="2400" b="1" spc="-210" dirty="0">
                <a:solidFill>
                  <a:schemeClr val="tx2"/>
                </a:solidFill>
                <a:latin typeface="Bahnschrift" panose="020B0502040204020203" pitchFamily="34" charset="0"/>
                <a:cs typeface="Arial" panose="020B0604020202020204" pitchFamily="34" charset="0"/>
              </a:rPr>
              <a:t>1,943 </a:t>
            </a:r>
            <a:r>
              <a:rPr lang="en-US" sz="2400" spc="-210" dirty="0">
                <a:solidFill>
                  <a:schemeClr val="bg1"/>
                </a:solidFill>
                <a:latin typeface="Bahnschrift" panose="020B0502040204020203" pitchFamily="34" charset="0"/>
                <a:cs typeface="Arial" panose="020B0604020202020204" pitchFamily="34" charset="0"/>
              </a:rPr>
              <a:t>in late 2021.</a:t>
            </a:r>
            <a:endParaRPr lang="en-IN" sz="2400" spc="-210" dirty="0">
              <a:solidFill>
                <a:schemeClr val="bg1"/>
              </a:solidFill>
              <a:latin typeface="Bahnschrift" panose="020B0502040204020203" pitchFamily="34" charset="0"/>
              <a:cs typeface="Arial" panose="020B0604020202020204" pitchFamily="34" charset="0"/>
            </a:endParaRPr>
          </a:p>
        </p:txBody>
      </p:sp>
      <p:pic>
        <p:nvPicPr>
          <p:cNvPr id="15" name="Graphic 14" descr="Business Growth">
            <a:extLst>
              <a:ext uri="{FF2B5EF4-FFF2-40B4-BE49-F238E27FC236}">
                <a16:creationId xmlns:a16="http://schemas.microsoft.com/office/drawing/2014/main" id="{6327B571-6AF6-B3FF-C1BA-0ECFB7DDF5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83000" y="342900"/>
            <a:ext cx="1447800" cy="1447800"/>
          </a:xfrm>
          <a:prstGeom prst="rect">
            <a:avLst/>
          </a:prstGeom>
        </p:spPr>
      </p:pic>
      <p:sp>
        <p:nvSpPr>
          <p:cNvPr id="16" name="TextBox 15">
            <a:extLst>
              <a:ext uri="{FF2B5EF4-FFF2-40B4-BE49-F238E27FC236}">
                <a16:creationId xmlns:a16="http://schemas.microsoft.com/office/drawing/2014/main" id="{6C5FE487-0C22-3B64-4D8C-368C07E1571F}"/>
              </a:ext>
            </a:extLst>
          </p:cNvPr>
          <p:cNvSpPr txBox="1"/>
          <p:nvPr/>
        </p:nvSpPr>
        <p:spPr>
          <a:xfrm rot="10800000" flipH="1" flipV="1">
            <a:off x="11582400" y="6515100"/>
            <a:ext cx="6400800" cy="3416320"/>
          </a:xfrm>
          <a:prstGeom prst="rect">
            <a:avLst/>
          </a:prstGeom>
          <a:noFill/>
        </p:spPr>
        <p:txBody>
          <a:bodyPr wrap="square" rtlCol="0">
            <a:spAutoFit/>
          </a:bodyPr>
          <a:lstStyle/>
          <a:p>
            <a:r>
              <a:rPr lang="en-US" sz="2400" u="sng" dirty="0">
                <a:latin typeface="Bahnschrift" panose="020B0502040204020203" pitchFamily="34" charset="0"/>
              </a:rPr>
              <a:t>4. Top Customer Insights:</a:t>
            </a:r>
          </a:p>
          <a:p>
            <a:endParaRPr lang="en-US" sz="2400" u="sng" dirty="0">
              <a:solidFill>
                <a:schemeClr val="bg1"/>
              </a:solidFill>
              <a:latin typeface="Bahnschrift" panose="020B0502040204020203" pitchFamily="34" charset="0"/>
            </a:endParaRPr>
          </a:p>
          <a:p>
            <a:r>
              <a:rPr lang="en-US" sz="2400" dirty="0">
                <a:latin typeface="Bahnschrift" panose="020B0502040204020203" pitchFamily="34" charset="0"/>
              </a:rPr>
              <a:t>   </a:t>
            </a:r>
            <a:r>
              <a:rPr lang="en-US" sz="2400" dirty="0">
                <a:solidFill>
                  <a:schemeClr val="bg1"/>
                </a:solidFill>
                <a:latin typeface="Bahnschrift" panose="020B0502040204020203" pitchFamily="34" charset="0"/>
              </a:rPr>
              <a:t>- Top Customer: </a:t>
            </a:r>
            <a:r>
              <a:rPr lang="en-US" sz="2400" dirty="0">
                <a:solidFill>
                  <a:schemeClr val="tx2"/>
                </a:solidFill>
                <a:latin typeface="Bahnschrift" panose="020B0502040204020203" pitchFamily="34" charset="0"/>
              </a:rPr>
              <a:t>Mr. Maurice Shan</a:t>
            </a:r>
            <a:r>
              <a:rPr lang="en-US" sz="2400" dirty="0">
                <a:solidFill>
                  <a:schemeClr val="bg1"/>
                </a:solidFill>
                <a:latin typeface="Bahnschrift" panose="020B0502040204020203" pitchFamily="34" charset="0"/>
              </a:rPr>
              <a:t> led with a total revenue contribution of </a:t>
            </a:r>
            <a:r>
              <a:rPr lang="en-US" sz="2400" b="1" dirty="0">
                <a:solidFill>
                  <a:schemeClr val="tx2"/>
                </a:solidFill>
                <a:latin typeface="Bahnschrift" panose="020B0502040204020203" pitchFamily="34" charset="0"/>
              </a:rPr>
              <a:t>$12,000 from 6 orders.</a:t>
            </a:r>
          </a:p>
          <a:p>
            <a:r>
              <a:rPr lang="en-US" sz="2400" dirty="0">
                <a:solidFill>
                  <a:schemeClr val="bg1"/>
                </a:solidFill>
                <a:latin typeface="Bahnschrift" panose="020B0502040204020203" pitchFamily="34" charset="0"/>
              </a:rPr>
              <a:t>   - Among customers in skilled manual roles, </a:t>
            </a:r>
            <a:r>
              <a:rPr lang="en-US" sz="2400" b="1" dirty="0">
                <a:solidFill>
                  <a:schemeClr val="tx2"/>
                </a:solidFill>
                <a:latin typeface="Bahnschrift" panose="020B0502040204020203" pitchFamily="34" charset="0"/>
              </a:rPr>
              <a:t>Ruben Suarez </a:t>
            </a:r>
            <a:r>
              <a:rPr lang="en-US" sz="2400" dirty="0">
                <a:solidFill>
                  <a:schemeClr val="bg1"/>
                </a:solidFill>
                <a:latin typeface="Bahnschrift" panose="020B0502040204020203" pitchFamily="34" charset="0"/>
              </a:rPr>
              <a:t>had the highest contribution in 2022, generating </a:t>
            </a:r>
            <a:r>
              <a:rPr lang="en-US" sz="2400" b="1" dirty="0">
                <a:solidFill>
                  <a:schemeClr val="tx2"/>
                </a:solidFill>
                <a:latin typeface="Bahnschrift" panose="020B0502040204020203" pitchFamily="34" charset="0"/>
              </a:rPr>
              <a:t>$4,683 in </a:t>
            </a:r>
            <a:r>
              <a:rPr lang="en-US" sz="2400" dirty="0">
                <a:solidFill>
                  <a:schemeClr val="bg1"/>
                </a:solidFill>
                <a:latin typeface="Bahnschrift" panose="020B0502040204020203" pitchFamily="34" charset="0"/>
              </a:rPr>
              <a:t>revenue.</a:t>
            </a:r>
            <a:endParaRPr lang="en-IN" sz="24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55270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9E019-C427-E8B6-8180-C4D6A8D58C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21949-C038-68E8-0624-64F6E65C068A}"/>
              </a:ext>
            </a:extLst>
          </p:cNvPr>
          <p:cNvSpPr/>
          <p:nvPr/>
        </p:nvSpPr>
        <p:spPr>
          <a:xfrm>
            <a:off x="16642484" y="2867702"/>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a:extLst>
              <a:ext uri="{FF2B5EF4-FFF2-40B4-BE49-F238E27FC236}">
                <a16:creationId xmlns:a16="http://schemas.microsoft.com/office/drawing/2014/main" id="{60008F22-4741-1A76-7F26-2E801385F2BA}"/>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5" name="Picture 24">
            <a:extLst>
              <a:ext uri="{FF2B5EF4-FFF2-40B4-BE49-F238E27FC236}">
                <a16:creationId xmlns:a16="http://schemas.microsoft.com/office/drawing/2014/main" id="{2ED4B69C-9B72-758A-B05A-1B78ACE319B2}"/>
              </a:ext>
            </a:extLst>
          </p:cNvPr>
          <p:cNvPicPr>
            <a:picLocks noChangeAspect="1"/>
          </p:cNvPicPr>
          <p:nvPr/>
        </p:nvPicPr>
        <p:blipFill>
          <a:blip r:embed="rId6">
            <a:extLst>
              <a:ext uri="{28A0092B-C50C-407E-A947-70E740481C1C}">
                <a14:useLocalDpi xmlns:a14="http://schemas.microsoft.com/office/drawing/2010/main" val="0"/>
              </a:ext>
            </a:extLst>
          </a:blip>
          <a:srcRect r="6448"/>
          <a:stretch/>
        </p:blipFill>
        <p:spPr>
          <a:xfrm>
            <a:off x="-5687" y="1409700"/>
            <a:ext cx="17798955" cy="8877300"/>
          </a:xfrm>
          <a:prstGeom prst="rect">
            <a:avLst/>
          </a:prstGeom>
        </p:spPr>
      </p:pic>
      <p:sp>
        <p:nvSpPr>
          <p:cNvPr id="26" name="TextBox 25">
            <a:extLst>
              <a:ext uri="{FF2B5EF4-FFF2-40B4-BE49-F238E27FC236}">
                <a16:creationId xmlns:a16="http://schemas.microsoft.com/office/drawing/2014/main" id="{AFA32115-1358-E3A6-94A9-B659069D7953}"/>
              </a:ext>
            </a:extLst>
          </p:cNvPr>
          <p:cNvSpPr txBox="1"/>
          <p:nvPr/>
        </p:nvSpPr>
        <p:spPr>
          <a:xfrm>
            <a:off x="4114800" y="342900"/>
            <a:ext cx="10363200" cy="830997"/>
          </a:xfrm>
          <a:prstGeom prst="rect">
            <a:avLst/>
          </a:prstGeom>
          <a:solidFill>
            <a:schemeClr val="tx1">
              <a:lumMod val="85000"/>
              <a:lumOff val="15000"/>
            </a:schemeClr>
          </a:solidFill>
        </p:spPr>
        <p:txBody>
          <a:bodyPr wrap="square" rtlCol="0">
            <a:spAutoFit/>
          </a:bodyPr>
          <a:lstStyle/>
          <a:p>
            <a:pPr algn="ctr"/>
            <a:r>
              <a:rPr lang="en-IN" sz="4800" dirty="0">
                <a:solidFill>
                  <a:schemeClr val="accent6">
                    <a:lumMod val="75000"/>
                  </a:schemeClr>
                </a:solidFill>
                <a:latin typeface="Britannic Bold" panose="020B0903060703020204" pitchFamily="34" charset="0"/>
              </a:rPr>
              <a:t>DECOMPOSITION TREE</a:t>
            </a:r>
          </a:p>
        </p:txBody>
      </p:sp>
    </p:spTree>
    <p:extLst>
      <p:ext uri="{BB962C8B-B14F-4D97-AF65-F5344CB8AC3E}">
        <p14:creationId xmlns:p14="http://schemas.microsoft.com/office/powerpoint/2010/main" val="1002268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FD0A-58EE-638B-8B21-7D319B3C13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91E5A0-61D0-B300-D238-3FA69ADC9D20}"/>
              </a:ext>
            </a:extLst>
          </p:cNvPr>
          <p:cNvSpPr/>
          <p:nvPr/>
        </p:nvSpPr>
        <p:spPr>
          <a:xfrm>
            <a:off x="17678400" y="190500"/>
            <a:ext cx="1066800" cy="1066800"/>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Freeform 6">
            <a:extLst>
              <a:ext uri="{FF2B5EF4-FFF2-40B4-BE49-F238E27FC236}">
                <a16:creationId xmlns:a16="http://schemas.microsoft.com/office/drawing/2014/main" id="{355B1F0F-5448-0CCB-F4C3-9709DE2DDB3D}"/>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5">
            <a:extLst>
              <a:ext uri="{FF2B5EF4-FFF2-40B4-BE49-F238E27FC236}">
                <a16:creationId xmlns:a16="http://schemas.microsoft.com/office/drawing/2014/main" id="{F2415813-CF13-F387-955E-493D9E733C6D}"/>
              </a:ext>
            </a:extLst>
          </p:cNvPr>
          <p:cNvSpPr txBox="1"/>
          <p:nvPr/>
        </p:nvSpPr>
        <p:spPr>
          <a:xfrm>
            <a:off x="4114800" y="342900"/>
            <a:ext cx="10363200" cy="830997"/>
          </a:xfrm>
          <a:prstGeom prst="rect">
            <a:avLst/>
          </a:prstGeom>
          <a:solidFill>
            <a:schemeClr val="tx1">
              <a:lumMod val="85000"/>
              <a:lumOff val="15000"/>
            </a:schemeClr>
          </a:solidFill>
        </p:spPr>
        <p:txBody>
          <a:bodyPr wrap="square" rtlCol="0">
            <a:spAutoFit/>
          </a:bodyPr>
          <a:lstStyle/>
          <a:p>
            <a:pPr algn="ctr"/>
            <a:r>
              <a:rPr lang="en-IN" sz="4800" dirty="0">
                <a:solidFill>
                  <a:schemeClr val="accent6">
                    <a:lumMod val="75000"/>
                  </a:schemeClr>
                </a:solidFill>
                <a:latin typeface="Britannic Bold" panose="020B0903060703020204" pitchFamily="34" charset="0"/>
              </a:rPr>
              <a:t>KEY INFLUENCERS</a:t>
            </a:r>
          </a:p>
        </p:txBody>
      </p:sp>
      <p:pic>
        <p:nvPicPr>
          <p:cNvPr id="4" name="Picture 3">
            <a:extLst>
              <a:ext uri="{FF2B5EF4-FFF2-40B4-BE49-F238E27FC236}">
                <a16:creationId xmlns:a16="http://schemas.microsoft.com/office/drawing/2014/main" id="{F8CC115B-62CD-67EA-A522-54F41F004B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1485900"/>
            <a:ext cx="15896569" cy="8697710"/>
          </a:xfrm>
          <a:prstGeom prst="rect">
            <a:avLst/>
          </a:prstGeom>
        </p:spPr>
      </p:pic>
    </p:spTree>
    <p:extLst>
      <p:ext uri="{BB962C8B-B14F-4D97-AF65-F5344CB8AC3E}">
        <p14:creationId xmlns:p14="http://schemas.microsoft.com/office/powerpoint/2010/main" val="394322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95400" y="10391"/>
            <a:ext cx="2721904" cy="4079133"/>
            <a:chOff x="0" y="0"/>
            <a:chExt cx="450631" cy="675330"/>
          </a:xfrm>
        </p:grpSpPr>
        <p:sp>
          <p:nvSpPr>
            <p:cNvPr id="4" name="Freeform 4"/>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800000">
            <a:off x="-1" y="647700"/>
            <a:ext cx="5187569" cy="9773538"/>
            <a:chOff x="0" y="0"/>
            <a:chExt cx="450631" cy="788873"/>
          </a:xfrm>
        </p:grpSpPr>
        <p:sp>
          <p:nvSpPr>
            <p:cNvPr id="7" name="Freeform 7"/>
            <p:cNvSpPr/>
            <p:nvPr/>
          </p:nvSpPr>
          <p:spPr>
            <a:xfrm>
              <a:off x="0" y="0"/>
              <a:ext cx="450631" cy="788873"/>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solidFill>
              <a:srgbClr val="211F20"/>
            </a:solidFill>
          </p:spPr>
        </p:sp>
        <p:sp>
          <p:nvSpPr>
            <p:cNvPr id="8" name="TextBox 8"/>
            <p:cNvSpPr txBox="1"/>
            <p:nvPr/>
          </p:nvSpPr>
          <p:spPr>
            <a:xfrm>
              <a:off x="0" y="-38100"/>
              <a:ext cx="450631" cy="69997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a:grpSpLocks noChangeAspect="1"/>
          </p:cNvGrpSpPr>
          <p:nvPr/>
        </p:nvGrpSpPr>
        <p:grpSpPr>
          <a:xfrm>
            <a:off x="1905000" y="3771900"/>
            <a:ext cx="4876800" cy="4114800"/>
            <a:chOff x="-1580906" y="359337"/>
            <a:chExt cx="6745203" cy="5691267"/>
          </a:xfrm>
        </p:grpSpPr>
        <p:sp>
          <p:nvSpPr>
            <p:cNvPr id="12" name="Freeform 12"/>
            <p:cNvSpPr/>
            <p:nvPr/>
          </p:nvSpPr>
          <p:spPr>
            <a:xfrm>
              <a:off x="-1580906" y="359337"/>
              <a:ext cx="6745203" cy="5691267"/>
            </a:xfrm>
            <a:custGeom>
              <a:avLst/>
              <a:gdLst/>
              <a:ahLst/>
              <a:cxnLst/>
              <a:rect l="l" t="t" r="r" b="b"/>
              <a:pathLst>
                <a:path w="6350026" h="6350000">
                  <a:moveTo>
                    <a:pt x="0" y="0"/>
                  </a:moveTo>
                  <a:lnTo>
                    <a:pt x="6350026" y="0"/>
                  </a:lnTo>
                  <a:lnTo>
                    <a:pt x="6350026" y="6350000"/>
                  </a:lnTo>
                  <a:lnTo>
                    <a:pt x="0" y="6350000"/>
                  </a:lnTo>
                  <a:close/>
                </a:path>
              </a:pathLst>
            </a:custGeom>
            <a:blipFill>
              <a:blip r:embed="rId8">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17" name="TextBox 17"/>
          <p:cNvSpPr txBox="1"/>
          <p:nvPr/>
        </p:nvSpPr>
        <p:spPr>
          <a:xfrm>
            <a:off x="6477000" y="1104900"/>
            <a:ext cx="9584659" cy="1000274"/>
          </a:xfrm>
          <a:prstGeom prst="rect">
            <a:avLst/>
          </a:prstGeom>
        </p:spPr>
        <p:txBody>
          <a:bodyPr wrap="square" lIns="0" tIns="0" rIns="0" bIns="0" rtlCol="0" anchor="t">
            <a:spAutoFit/>
          </a:bodyPr>
          <a:lstStyle/>
          <a:p>
            <a:pPr algn="l">
              <a:lnSpc>
                <a:spcPts val="7840"/>
              </a:lnSpc>
            </a:pPr>
            <a:r>
              <a:rPr lang="en-IN" sz="8000" b="1" spc="-336" dirty="0">
                <a:solidFill>
                  <a:srgbClr val="211F20"/>
                </a:solidFill>
                <a:latin typeface="Montserrat Classic Bold"/>
                <a:ea typeface="Montserrat Classic Bold"/>
                <a:cs typeface="Montserrat Classic Bold"/>
                <a:sym typeface="Montserrat Classic Bold"/>
              </a:rPr>
              <a:t>Recommendations</a:t>
            </a:r>
            <a:endParaRPr lang="en-US" sz="8000" b="1" spc="-336" dirty="0">
              <a:solidFill>
                <a:srgbClr val="F27D33"/>
              </a:solidFill>
              <a:latin typeface="Montserrat Classic Bold"/>
              <a:ea typeface="Montserrat Classic Bold"/>
              <a:cs typeface="Montserrat Classic Bold"/>
              <a:sym typeface="Montserrat Classic Bold"/>
            </a:endParaRPr>
          </a:p>
        </p:txBody>
      </p:sp>
      <p:sp>
        <p:nvSpPr>
          <p:cNvPr id="19" name="TextBox 19"/>
          <p:cNvSpPr txBox="1"/>
          <p:nvPr/>
        </p:nvSpPr>
        <p:spPr>
          <a:xfrm>
            <a:off x="6934200" y="3543300"/>
            <a:ext cx="10591800" cy="5886933"/>
          </a:xfrm>
          <a:prstGeom prst="rect">
            <a:avLst/>
          </a:prstGeom>
        </p:spPr>
        <p:txBody>
          <a:bodyPr wrap="square" lIns="0" tIns="0" rIns="0" bIns="0" rtlCol="0" anchor="t">
            <a:spAutoFit/>
          </a:bodyPr>
          <a:lstStyle/>
          <a:p>
            <a:pPr marL="0" marR="0" algn="ctr"/>
            <a:r>
              <a:rPr lang="en-IN" sz="3200" b="1" dirty="0">
                <a:effectLst/>
                <a:latin typeface="Montserrat Classic Bold" panose="020B0604020202020204" charset="0"/>
              </a:rPr>
              <a:t>Refine Customer Segmentation and Personalized Engagement</a:t>
            </a:r>
          </a:p>
          <a:p>
            <a:pPr marL="0" marR="0" algn="ctr"/>
            <a:endParaRPr lang="en-IN" sz="2800" dirty="0">
              <a:effectLst/>
              <a:latin typeface="Montserrat Classic Bold" panose="020B0604020202020204" charset="0"/>
            </a:endParaRPr>
          </a:p>
          <a:p>
            <a:pPr marL="0" marR="0" algn="ctr"/>
            <a:r>
              <a:rPr lang="en-IN" sz="2800" dirty="0">
                <a:effectLst/>
              </a:rPr>
              <a:t>   The customer analysis showed that high-income earners account for </a:t>
            </a:r>
            <a:r>
              <a:rPr lang="en-IN" sz="2800" b="1" dirty="0">
                <a:solidFill>
                  <a:schemeClr val="accent6">
                    <a:lumMod val="75000"/>
                  </a:schemeClr>
                </a:solidFill>
                <a:effectLst/>
              </a:rPr>
              <a:t>44.15%</a:t>
            </a:r>
            <a:r>
              <a:rPr lang="en-IN" sz="2800" dirty="0">
                <a:effectLst/>
              </a:rPr>
              <a:t> of total orders. Developing tailored marketing strategies for this segment, such as </a:t>
            </a:r>
            <a:r>
              <a:rPr lang="en-IN" sz="2800" b="1" dirty="0">
                <a:solidFill>
                  <a:schemeClr val="accent6">
                    <a:lumMod val="75000"/>
                  </a:schemeClr>
                </a:solidFill>
                <a:effectLst/>
              </a:rPr>
              <a:t>exclusive promotions or loyalty programs</a:t>
            </a:r>
            <a:r>
              <a:rPr lang="en-IN" sz="2800" dirty="0">
                <a:effectLst/>
              </a:rPr>
              <a:t>, could increase repeat purchases and brand loyalty.</a:t>
            </a:r>
          </a:p>
          <a:p>
            <a:pPr marL="0" marR="0" algn="ctr"/>
            <a:r>
              <a:rPr lang="en-IN" sz="2800" dirty="0">
                <a:effectLst/>
              </a:rPr>
              <a:t> </a:t>
            </a:r>
          </a:p>
          <a:p>
            <a:pPr marL="0" marR="0" algn="ctr"/>
            <a:r>
              <a:rPr lang="en-IN" sz="2800" dirty="0">
                <a:effectLst/>
              </a:rPr>
              <a:t>   </a:t>
            </a:r>
            <a:r>
              <a:rPr lang="en-IN" sz="2800" b="1" dirty="0">
                <a:effectLst/>
              </a:rPr>
              <a:t>Recommendation </a:t>
            </a:r>
            <a:r>
              <a:rPr lang="en-IN" sz="2800" dirty="0">
                <a:effectLst/>
              </a:rPr>
              <a:t>: Utilize data-driven insights to create targeted campaigns that resonate with this customer group, leveraging </a:t>
            </a:r>
            <a:r>
              <a:rPr lang="en-IN" sz="2800" b="1" dirty="0">
                <a:solidFill>
                  <a:schemeClr val="accent6">
                    <a:lumMod val="75000"/>
                  </a:schemeClr>
                </a:solidFill>
                <a:effectLst/>
              </a:rPr>
              <a:t>personalized communications that emphasize product quality and value</a:t>
            </a:r>
            <a:r>
              <a:rPr lang="en-IN" sz="2800" dirty="0">
                <a:effectLst/>
              </a:rPr>
              <a:t>.</a:t>
            </a:r>
          </a:p>
          <a:p>
            <a:pPr algn="ctr">
              <a:lnSpc>
                <a:spcPts val="4940"/>
              </a:lnSpc>
            </a:pPr>
            <a:endParaRPr lang="en-IN" sz="3600" dirty="0">
              <a:solidFill>
                <a:srgbClr val="545454"/>
              </a:solidFill>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grpSp>
        <p:nvGrpSpPr>
          <p:cNvPr id="31" name="Group 2">
            <a:extLst>
              <a:ext uri="{FF2B5EF4-FFF2-40B4-BE49-F238E27FC236}">
                <a16:creationId xmlns:a16="http://schemas.microsoft.com/office/drawing/2014/main" id="{E00DDB88-5FEA-E8DF-0597-1DE3B3C7BCD3}"/>
              </a:ext>
            </a:extLst>
          </p:cNvPr>
          <p:cNvGrpSpPr/>
          <p:nvPr/>
        </p:nvGrpSpPr>
        <p:grpSpPr>
          <a:xfrm rot="-5400000">
            <a:off x="6206490" y="-2442211"/>
            <a:ext cx="6515100" cy="18897601"/>
            <a:chOff x="0" y="0"/>
            <a:chExt cx="450631" cy="805414"/>
          </a:xfrm>
        </p:grpSpPr>
        <p:sp>
          <p:nvSpPr>
            <p:cNvPr id="32" name="Freeform 3">
              <a:extLst>
                <a:ext uri="{FF2B5EF4-FFF2-40B4-BE49-F238E27FC236}">
                  <a16:creationId xmlns:a16="http://schemas.microsoft.com/office/drawing/2014/main" id="{EE18D468-2CB2-A9B6-189A-EA2B3473FA30}"/>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33" name="TextBox 4">
              <a:extLst>
                <a:ext uri="{FF2B5EF4-FFF2-40B4-BE49-F238E27FC236}">
                  <a16:creationId xmlns:a16="http://schemas.microsoft.com/office/drawing/2014/main" id="{A61F5D79-9E68-2FB5-B167-92070F423A1D}"/>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rot="16200000">
            <a:off x="1874970" y="1548475"/>
            <a:ext cx="9493516" cy="15094923"/>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p:cNvGrpSpPr/>
          <p:nvPr/>
        </p:nvGrpSpPr>
        <p:grpSpPr>
          <a:xfrm rot="5400000">
            <a:off x="17137814" y="5988886"/>
            <a:ext cx="2721904" cy="4079133"/>
            <a:chOff x="0" y="0"/>
            <a:chExt cx="450631" cy="675330"/>
          </a:xfrm>
        </p:grpSpPr>
        <p:sp>
          <p:nvSpPr>
            <p:cNvPr id="6" name="Freeform 6"/>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972800" y="1409700"/>
            <a:ext cx="7839074" cy="6353740"/>
            <a:chOff x="27260" y="498514"/>
            <a:chExt cx="6169589" cy="5000586"/>
          </a:xfrm>
        </p:grpSpPr>
        <p:sp>
          <p:nvSpPr>
            <p:cNvPr id="9" name="Freeform 9"/>
            <p:cNvSpPr/>
            <p:nvPr/>
          </p:nvSpPr>
          <p:spPr>
            <a:xfrm>
              <a:off x="27260" y="498514"/>
              <a:ext cx="6169589" cy="5000586"/>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l="1459" t="-10042" r="-2743" b="3371"/>
              </a:stretch>
            </a:blipFill>
          </p:spPr>
        </p:sp>
      </p:grpSp>
      <p:sp>
        <p:nvSpPr>
          <p:cNvPr id="10" name="Freeform 10"/>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9144000" y="-571500"/>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52400" y="190500"/>
            <a:ext cx="1370055" cy="300406"/>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4249400" y="8267700"/>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533400" y="1714500"/>
            <a:ext cx="11277600" cy="1661993"/>
          </a:xfrm>
          <a:prstGeom prst="rect">
            <a:avLst/>
          </a:prstGeom>
        </p:spPr>
        <p:txBody>
          <a:bodyPr wrap="square" lIns="0" tIns="0" rIns="0" bIns="0" rtlCol="0" anchor="t">
            <a:spAutoFit/>
          </a:bodyPr>
          <a:lstStyle/>
          <a:p>
            <a:pPr marL="0" marR="0"/>
            <a:r>
              <a:rPr lang="en-IN" sz="5400" b="1" dirty="0">
                <a:effectLst/>
                <a:latin typeface="Montserrat Classic Bold" panose="020B0604020202020204" charset="0"/>
              </a:rPr>
              <a:t>Invest in </a:t>
            </a:r>
            <a:r>
              <a:rPr lang="en-IN" sz="5400" b="1" dirty="0">
                <a:solidFill>
                  <a:schemeClr val="accent6">
                    <a:lumMod val="75000"/>
                  </a:schemeClr>
                </a:solidFill>
                <a:effectLst/>
                <a:latin typeface="Montserrat Classic Bold" panose="020B0604020202020204" charset="0"/>
              </a:rPr>
              <a:t>Data-Driven Quality Control Measures</a:t>
            </a:r>
            <a:endParaRPr lang="en-IN" sz="5400" dirty="0">
              <a:effectLst/>
              <a:latin typeface="Montserrat Classic Bold" panose="020B0604020202020204" charset="0"/>
            </a:endParaRPr>
          </a:p>
        </p:txBody>
      </p:sp>
      <p:sp>
        <p:nvSpPr>
          <p:cNvPr id="2" name="TextBox 1">
            <a:extLst>
              <a:ext uri="{FF2B5EF4-FFF2-40B4-BE49-F238E27FC236}">
                <a16:creationId xmlns:a16="http://schemas.microsoft.com/office/drawing/2014/main" id="{8B894592-250E-E993-2FE5-9965FBE76F06}"/>
              </a:ext>
            </a:extLst>
          </p:cNvPr>
          <p:cNvSpPr txBox="1"/>
          <p:nvPr/>
        </p:nvSpPr>
        <p:spPr>
          <a:xfrm>
            <a:off x="685800" y="4762500"/>
            <a:ext cx="12649200" cy="4477405"/>
          </a:xfrm>
          <a:prstGeom prst="rect">
            <a:avLst/>
          </a:prstGeom>
          <a:noFill/>
        </p:spPr>
        <p:txBody>
          <a:bodyPr wrap="square" rtlCol="0">
            <a:spAutoFit/>
          </a:bodyPr>
          <a:lstStyle/>
          <a:p>
            <a:pPr marL="0" marR="0"/>
            <a:r>
              <a:rPr lang="en-IN" sz="2800" dirty="0">
                <a:solidFill>
                  <a:schemeClr val="bg1"/>
                </a:solidFill>
                <a:effectLst/>
              </a:rPr>
              <a:t> The trends in weekly returns, which spiked at certain points in </a:t>
            </a:r>
            <a:r>
              <a:rPr lang="en-IN" sz="2800" b="1" dirty="0">
                <a:solidFill>
                  <a:schemeClr val="accent6">
                    <a:lumMod val="75000"/>
                  </a:schemeClr>
                </a:solidFill>
                <a:effectLst/>
              </a:rPr>
              <a:t>early and mid-2022</a:t>
            </a:r>
            <a:r>
              <a:rPr lang="en-IN" sz="2800" dirty="0">
                <a:solidFill>
                  <a:schemeClr val="bg1"/>
                </a:solidFill>
                <a:effectLst/>
              </a:rPr>
              <a:t>, highlight the need for a proactive quality control process. Implementing predictive quality monitoring systems can help detect patterns that lead to increased returns.</a:t>
            </a:r>
          </a:p>
          <a:p>
            <a:pPr marL="0" marR="0"/>
            <a:r>
              <a:rPr lang="en-IN" sz="2800" dirty="0">
                <a:solidFill>
                  <a:schemeClr val="bg1"/>
                </a:solidFill>
                <a:effectLst/>
              </a:rPr>
              <a:t> </a:t>
            </a:r>
          </a:p>
          <a:p>
            <a:pPr marL="0" marR="0"/>
            <a:r>
              <a:rPr lang="en-IN" sz="2800" dirty="0">
                <a:solidFill>
                  <a:schemeClr val="bg1"/>
                </a:solidFill>
                <a:effectLst/>
              </a:rPr>
              <a:t>   P</a:t>
            </a:r>
            <a:r>
              <a:rPr lang="en-IN" sz="2800" b="1" dirty="0">
                <a:solidFill>
                  <a:schemeClr val="bg1"/>
                </a:solidFill>
                <a:effectLst/>
              </a:rPr>
              <a:t>roactive Approach </a:t>
            </a:r>
            <a:r>
              <a:rPr lang="en-IN" sz="2800" dirty="0">
                <a:solidFill>
                  <a:schemeClr val="bg1"/>
                </a:solidFill>
                <a:effectLst/>
              </a:rPr>
              <a:t>: Leverage </a:t>
            </a:r>
            <a:r>
              <a:rPr lang="en-IN" sz="2800" b="1" dirty="0">
                <a:solidFill>
                  <a:schemeClr val="accent6">
                    <a:lumMod val="75000"/>
                  </a:schemeClr>
                </a:solidFill>
                <a:effectLst/>
              </a:rPr>
              <a:t>machine learning algorithms </a:t>
            </a:r>
            <a:r>
              <a:rPr lang="en-IN" sz="2800" dirty="0">
                <a:solidFill>
                  <a:schemeClr val="bg1"/>
                </a:solidFill>
                <a:effectLst/>
              </a:rPr>
              <a:t>to identify potential product quality issues before they impact customer satisfaction.</a:t>
            </a:r>
          </a:p>
          <a:p>
            <a:pPr marL="0" marR="0"/>
            <a:r>
              <a:rPr lang="en-IN" sz="2800" dirty="0">
                <a:solidFill>
                  <a:schemeClr val="bg1"/>
                </a:solidFill>
                <a:effectLst/>
              </a:rPr>
              <a:t> </a:t>
            </a:r>
          </a:p>
          <a:p>
            <a:pPr marL="0" marR="0"/>
            <a:r>
              <a:rPr lang="en-IN" sz="2800" dirty="0">
                <a:solidFill>
                  <a:schemeClr val="bg1"/>
                </a:solidFill>
                <a:effectLst/>
              </a:rPr>
              <a:t>   </a:t>
            </a:r>
            <a:r>
              <a:rPr lang="en-IN" sz="2800" b="1" dirty="0">
                <a:solidFill>
                  <a:schemeClr val="bg1"/>
                </a:solidFill>
                <a:effectLst/>
              </a:rPr>
              <a:t>Long-Term Benefi</a:t>
            </a:r>
            <a:r>
              <a:rPr lang="en-IN" sz="2800" dirty="0">
                <a:solidFill>
                  <a:schemeClr val="bg1"/>
                </a:solidFill>
                <a:effectLst/>
              </a:rPr>
              <a:t>t : This predictive capability will </a:t>
            </a:r>
            <a:r>
              <a:rPr lang="en-IN" sz="2800" b="1" dirty="0">
                <a:solidFill>
                  <a:schemeClr val="accent6">
                    <a:lumMod val="75000"/>
                  </a:schemeClr>
                </a:solidFill>
                <a:effectLst/>
              </a:rPr>
              <a:t>not only reduce return rates but also establish Adventure Works as a leader in quality assurance, setting a standard in the industry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2574-B381-2865-D8EC-569F336AAECF}"/>
            </a:ext>
          </a:extLst>
        </p:cNvPr>
        <p:cNvGrpSpPr/>
        <p:nvPr/>
      </p:nvGrpSpPr>
      <p:grpSpPr>
        <a:xfrm>
          <a:off x="0" y="0"/>
          <a:ext cx="0" cy="0"/>
          <a:chOff x="0" y="0"/>
          <a:chExt cx="0" cy="0"/>
        </a:xfrm>
      </p:grpSpPr>
      <p:grpSp>
        <p:nvGrpSpPr>
          <p:cNvPr id="31" name="Group 2">
            <a:extLst>
              <a:ext uri="{FF2B5EF4-FFF2-40B4-BE49-F238E27FC236}">
                <a16:creationId xmlns:a16="http://schemas.microsoft.com/office/drawing/2014/main" id="{53D4A09B-AB28-D5A8-231C-867215397AF7}"/>
              </a:ext>
            </a:extLst>
          </p:cNvPr>
          <p:cNvGrpSpPr/>
          <p:nvPr/>
        </p:nvGrpSpPr>
        <p:grpSpPr>
          <a:xfrm rot="-5400000">
            <a:off x="6206490" y="-2442211"/>
            <a:ext cx="6515100" cy="18897601"/>
            <a:chOff x="0" y="0"/>
            <a:chExt cx="450631" cy="805414"/>
          </a:xfrm>
        </p:grpSpPr>
        <p:sp>
          <p:nvSpPr>
            <p:cNvPr id="32" name="Freeform 3">
              <a:extLst>
                <a:ext uri="{FF2B5EF4-FFF2-40B4-BE49-F238E27FC236}">
                  <a16:creationId xmlns:a16="http://schemas.microsoft.com/office/drawing/2014/main" id="{D013A140-F86A-64F0-7A13-EBA2F2A27915}"/>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33" name="TextBox 4">
              <a:extLst>
                <a:ext uri="{FF2B5EF4-FFF2-40B4-BE49-F238E27FC236}">
                  <a16:creationId xmlns:a16="http://schemas.microsoft.com/office/drawing/2014/main" id="{92CF8B5B-95E6-3FA4-C730-79E031629D5C}"/>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a:extLst>
              <a:ext uri="{FF2B5EF4-FFF2-40B4-BE49-F238E27FC236}">
                <a16:creationId xmlns:a16="http://schemas.microsoft.com/office/drawing/2014/main" id="{44ACB023-649B-6962-90BD-C1AC2A277F8D}"/>
              </a:ext>
            </a:extLst>
          </p:cNvPr>
          <p:cNvSpPr txBox="1"/>
          <p:nvPr/>
        </p:nvSpPr>
        <p:spPr>
          <a:xfrm rot="16200000">
            <a:off x="1874970" y="1548475"/>
            <a:ext cx="9493516" cy="15094923"/>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a:extLst>
              <a:ext uri="{FF2B5EF4-FFF2-40B4-BE49-F238E27FC236}">
                <a16:creationId xmlns:a16="http://schemas.microsoft.com/office/drawing/2014/main" id="{99D5FBDF-2002-015D-9640-40143A4E89A6}"/>
              </a:ext>
            </a:extLst>
          </p:cNvPr>
          <p:cNvGrpSpPr/>
          <p:nvPr/>
        </p:nvGrpSpPr>
        <p:grpSpPr>
          <a:xfrm rot="5400000">
            <a:off x="17137814" y="5988886"/>
            <a:ext cx="2721904" cy="4079133"/>
            <a:chOff x="0" y="0"/>
            <a:chExt cx="450631" cy="675330"/>
          </a:xfrm>
        </p:grpSpPr>
        <p:sp>
          <p:nvSpPr>
            <p:cNvPr id="6" name="Freeform 6">
              <a:extLst>
                <a:ext uri="{FF2B5EF4-FFF2-40B4-BE49-F238E27FC236}">
                  <a16:creationId xmlns:a16="http://schemas.microsoft.com/office/drawing/2014/main" id="{33BF51E7-B24A-E501-2E65-797C8347933D}"/>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a:extLst>
                <a:ext uri="{FF2B5EF4-FFF2-40B4-BE49-F238E27FC236}">
                  <a16:creationId xmlns:a16="http://schemas.microsoft.com/office/drawing/2014/main" id="{3762EA32-B81C-5C4C-7F3B-1E8A8A776D6D}"/>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603109E-0FF1-A7E2-8B7C-785E192B9E96}"/>
              </a:ext>
            </a:extLst>
          </p:cNvPr>
          <p:cNvGrpSpPr>
            <a:grpSpLocks noChangeAspect="1"/>
          </p:cNvGrpSpPr>
          <p:nvPr/>
        </p:nvGrpSpPr>
        <p:grpSpPr>
          <a:xfrm>
            <a:off x="10972800" y="1409700"/>
            <a:ext cx="7839074" cy="6353740"/>
            <a:chOff x="27260" y="498514"/>
            <a:chExt cx="6169589" cy="5000586"/>
          </a:xfrm>
        </p:grpSpPr>
        <p:sp>
          <p:nvSpPr>
            <p:cNvPr id="9" name="Freeform 9">
              <a:extLst>
                <a:ext uri="{FF2B5EF4-FFF2-40B4-BE49-F238E27FC236}">
                  <a16:creationId xmlns:a16="http://schemas.microsoft.com/office/drawing/2014/main" id="{77C1845E-0828-9630-EE44-84C4A090B2EF}"/>
                </a:ext>
              </a:extLst>
            </p:cNvPr>
            <p:cNvSpPr/>
            <p:nvPr/>
          </p:nvSpPr>
          <p:spPr>
            <a:xfrm>
              <a:off x="27260" y="498514"/>
              <a:ext cx="6169589" cy="5000586"/>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l="1459" t="-10042" r="-2743" b="3371"/>
              </a:stretch>
            </a:blipFill>
          </p:spPr>
        </p:sp>
      </p:grpSp>
      <p:sp>
        <p:nvSpPr>
          <p:cNvPr id="10" name="Freeform 10">
            <a:extLst>
              <a:ext uri="{FF2B5EF4-FFF2-40B4-BE49-F238E27FC236}">
                <a16:creationId xmlns:a16="http://schemas.microsoft.com/office/drawing/2014/main" id="{E91D2BCD-2C6F-8C75-252E-CFF264CDACC9}"/>
              </a:ext>
            </a:extLst>
          </p:cNvPr>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BD864B88-BF70-9418-C056-BEDB42015B18}"/>
              </a:ext>
            </a:extLst>
          </p:cNvPr>
          <p:cNvSpPr/>
          <p:nvPr/>
        </p:nvSpPr>
        <p:spPr>
          <a:xfrm>
            <a:off x="9144000" y="-571500"/>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AE3F93FB-B30E-8193-114C-7B10E541FFBE}"/>
              </a:ext>
            </a:extLst>
          </p:cNvPr>
          <p:cNvSpPr/>
          <p:nvPr/>
        </p:nvSpPr>
        <p:spPr>
          <a:xfrm>
            <a:off x="152400" y="190500"/>
            <a:ext cx="1370055" cy="300406"/>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BA402551-3635-92BA-4B8E-DD7053437CEF}"/>
              </a:ext>
            </a:extLst>
          </p:cNvPr>
          <p:cNvSpPr/>
          <p:nvPr/>
        </p:nvSpPr>
        <p:spPr>
          <a:xfrm>
            <a:off x="14249400" y="8267700"/>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a:extLst>
              <a:ext uri="{FF2B5EF4-FFF2-40B4-BE49-F238E27FC236}">
                <a16:creationId xmlns:a16="http://schemas.microsoft.com/office/drawing/2014/main" id="{AC2837A2-F844-BB6E-3D5C-838EB87172CE}"/>
              </a:ext>
            </a:extLst>
          </p:cNvPr>
          <p:cNvSpPr txBox="1"/>
          <p:nvPr/>
        </p:nvSpPr>
        <p:spPr>
          <a:xfrm>
            <a:off x="609600" y="1485900"/>
            <a:ext cx="11277600" cy="1884811"/>
          </a:xfrm>
          <a:prstGeom prst="rect">
            <a:avLst/>
          </a:prstGeom>
        </p:spPr>
        <p:txBody>
          <a:bodyPr wrap="square" lIns="0" tIns="0" rIns="0" bIns="0" rtlCol="0" anchor="t">
            <a:spAutoFit/>
          </a:bodyPr>
          <a:lstStyle/>
          <a:p>
            <a:pPr algn="l">
              <a:lnSpc>
                <a:spcPts val="7840"/>
              </a:lnSpc>
            </a:pPr>
            <a:r>
              <a:rPr lang="en-IN" sz="5400" b="1" dirty="0">
                <a:effectLst/>
                <a:latin typeface="Montserrat Classic Bold" panose="020B0604020202020204" charset="0"/>
              </a:rPr>
              <a:t>Enhance </a:t>
            </a:r>
            <a:r>
              <a:rPr lang="en-IN" sz="5400" b="1" dirty="0">
                <a:solidFill>
                  <a:schemeClr val="accent6">
                    <a:lumMod val="75000"/>
                  </a:schemeClr>
                </a:solidFill>
                <a:effectLst/>
                <a:latin typeface="Montserrat Classic Bold" panose="020B0604020202020204" charset="0"/>
              </a:rPr>
              <a:t>Product Quality </a:t>
            </a:r>
            <a:r>
              <a:rPr lang="en-IN" sz="5400" b="1" dirty="0">
                <a:effectLst/>
                <a:latin typeface="Montserrat Classic Bold" panose="020B0604020202020204" charset="0"/>
              </a:rPr>
              <a:t>and </a:t>
            </a:r>
            <a:r>
              <a:rPr lang="en-IN" sz="5400" b="1" dirty="0">
                <a:solidFill>
                  <a:schemeClr val="accent6">
                    <a:lumMod val="75000"/>
                  </a:schemeClr>
                </a:solidFill>
                <a:effectLst/>
                <a:latin typeface="Montserrat Classic Bold" panose="020B0604020202020204" charset="0"/>
              </a:rPr>
              <a:t>Customer</a:t>
            </a:r>
            <a:r>
              <a:rPr lang="en-IN" sz="5400" b="1" dirty="0">
                <a:effectLst/>
                <a:latin typeface="Montserrat Classic Bold" panose="020B0604020202020204" charset="0"/>
              </a:rPr>
              <a:t> </a:t>
            </a:r>
            <a:r>
              <a:rPr lang="en-IN" sz="5400" b="1" dirty="0">
                <a:solidFill>
                  <a:schemeClr val="accent6">
                    <a:lumMod val="75000"/>
                  </a:schemeClr>
                </a:solidFill>
                <a:effectLst/>
                <a:latin typeface="Montserrat Classic Bold" panose="020B0604020202020204" charset="0"/>
              </a:rPr>
              <a:t>Retention Initiatives</a:t>
            </a:r>
            <a:endParaRPr lang="en-US" sz="5400" b="1" spc="-336" dirty="0">
              <a:solidFill>
                <a:schemeClr val="accent6">
                  <a:lumMod val="75000"/>
                </a:schemeClr>
              </a:solidFill>
              <a:latin typeface="Montserrat Classic Bold" panose="020B0604020202020204" charset="0"/>
              <a:ea typeface="Montserrat Classic Bold"/>
              <a:cs typeface="Montserrat Classic Bold"/>
              <a:sym typeface="Montserrat Classic Bold"/>
            </a:endParaRPr>
          </a:p>
        </p:txBody>
      </p:sp>
      <p:sp>
        <p:nvSpPr>
          <p:cNvPr id="2" name="TextBox 1">
            <a:extLst>
              <a:ext uri="{FF2B5EF4-FFF2-40B4-BE49-F238E27FC236}">
                <a16:creationId xmlns:a16="http://schemas.microsoft.com/office/drawing/2014/main" id="{B0BB4B65-3D81-7E75-38FC-CD341E707407}"/>
              </a:ext>
            </a:extLst>
          </p:cNvPr>
          <p:cNvSpPr txBox="1"/>
          <p:nvPr/>
        </p:nvSpPr>
        <p:spPr>
          <a:xfrm>
            <a:off x="609600" y="4762500"/>
            <a:ext cx="12649200" cy="3970318"/>
          </a:xfrm>
          <a:prstGeom prst="rect">
            <a:avLst/>
          </a:prstGeom>
          <a:noFill/>
        </p:spPr>
        <p:txBody>
          <a:bodyPr wrap="square" rtlCol="0">
            <a:spAutoFit/>
          </a:bodyPr>
          <a:lstStyle/>
          <a:p>
            <a:pPr marL="0" marR="0" algn="ctr"/>
            <a:r>
              <a:rPr lang="en-IN" sz="2800" dirty="0">
                <a:solidFill>
                  <a:schemeClr val="bg1"/>
                </a:solidFill>
                <a:effectLst/>
                <a:latin typeface="Calibri" panose="020F0502020204030204" pitchFamily="34" charset="0"/>
              </a:rPr>
              <a:t>    While the overall return rate of </a:t>
            </a:r>
            <a:r>
              <a:rPr lang="en-IN" sz="2800" b="1" dirty="0">
                <a:solidFill>
                  <a:schemeClr val="accent6">
                    <a:lumMod val="75000"/>
                  </a:schemeClr>
                </a:solidFill>
                <a:effectLst/>
                <a:latin typeface="Calibri" panose="020F0502020204030204" pitchFamily="34" charset="0"/>
              </a:rPr>
              <a:t>2.17% </a:t>
            </a:r>
            <a:r>
              <a:rPr lang="en-IN" sz="2800" dirty="0">
                <a:solidFill>
                  <a:schemeClr val="bg1"/>
                </a:solidFill>
                <a:effectLst/>
                <a:latin typeface="Calibri" panose="020F0502020204030204" pitchFamily="34" charset="0"/>
              </a:rPr>
              <a:t>indicates satisfactory product quality, targeted improvements can lead to even greater customer satisfaction. Products such as the “</a:t>
            </a:r>
            <a:r>
              <a:rPr lang="en-IN" sz="2800" b="1" dirty="0">
                <a:solidFill>
                  <a:schemeClr val="accent6">
                    <a:lumMod val="75000"/>
                  </a:schemeClr>
                </a:solidFill>
                <a:effectLst/>
                <a:latin typeface="Calibri" panose="020F0502020204030204" pitchFamily="34" charset="0"/>
              </a:rPr>
              <a:t>Sport-100 Helmet</a:t>
            </a:r>
            <a:r>
              <a:rPr lang="en-IN" sz="2800" dirty="0">
                <a:solidFill>
                  <a:schemeClr val="bg1"/>
                </a:solidFill>
                <a:effectLst/>
                <a:latin typeface="Calibri" panose="020F0502020204030204" pitchFamily="34" charset="0"/>
              </a:rPr>
              <a:t>,” which showed a higher return rate of </a:t>
            </a:r>
            <a:r>
              <a:rPr lang="en-IN" sz="2800" b="1" dirty="0">
                <a:solidFill>
                  <a:schemeClr val="accent6">
                    <a:lumMod val="75000"/>
                  </a:schemeClr>
                </a:solidFill>
                <a:effectLst/>
                <a:latin typeface="Calibri" panose="020F0502020204030204" pitchFamily="34" charset="0"/>
              </a:rPr>
              <a:t>3.33%</a:t>
            </a:r>
            <a:r>
              <a:rPr lang="en-IN" sz="2800" dirty="0">
                <a:solidFill>
                  <a:schemeClr val="bg1"/>
                </a:solidFill>
                <a:effectLst/>
                <a:latin typeface="Calibri" panose="020F0502020204030204" pitchFamily="34" charset="0"/>
              </a:rPr>
              <a:t>, should be prioritized. Implementing targeted feedback collection from customers could identify common issues, leading to focused quality enhancements.</a:t>
            </a:r>
          </a:p>
          <a:p>
            <a:pPr marL="0" marR="0" algn="ctr"/>
            <a:r>
              <a:rPr lang="en-IN" sz="2800" dirty="0">
                <a:solidFill>
                  <a:schemeClr val="bg1"/>
                </a:solidFill>
                <a:effectLst/>
                <a:latin typeface="Calibri" panose="020F0502020204030204" pitchFamily="34" charset="0"/>
              </a:rPr>
              <a:t> </a:t>
            </a:r>
          </a:p>
          <a:p>
            <a:pPr marL="0" marR="0" algn="ctr"/>
            <a:r>
              <a:rPr lang="en-IN" sz="2800" dirty="0">
                <a:solidFill>
                  <a:schemeClr val="bg1"/>
                </a:solidFill>
                <a:effectLst/>
                <a:latin typeface="Calibri" panose="020F0502020204030204" pitchFamily="34" charset="0"/>
              </a:rPr>
              <a:t>   </a:t>
            </a:r>
            <a:r>
              <a:rPr lang="en-IN" sz="2800" b="1" dirty="0">
                <a:solidFill>
                  <a:schemeClr val="bg1"/>
                </a:solidFill>
                <a:effectLst/>
                <a:latin typeface="Calibri" panose="020F0502020204030204" pitchFamily="34" charset="0"/>
              </a:rPr>
              <a:t>Impact</a:t>
            </a:r>
            <a:r>
              <a:rPr lang="en-IN" sz="2800" b="1" dirty="0">
                <a:solidFill>
                  <a:schemeClr val="bg1"/>
                </a:solidFill>
                <a:latin typeface="Calibri" panose="020F0502020204030204" pitchFamily="34" charset="0"/>
              </a:rPr>
              <a:t> </a:t>
            </a:r>
            <a:r>
              <a:rPr lang="en-IN" sz="2800" dirty="0">
                <a:solidFill>
                  <a:schemeClr val="bg1"/>
                </a:solidFill>
                <a:effectLst/>
                <a:latin typeface="Calibri" panose="020F0502020204030204" pitchFamily="34" charset="0"/>
              </a:rPr>
              <a:t>: By addressing these concerns proactively, it is estimated that return rates could be reduced by up to </a:t>
            </a:r>
            <a:r>
              <a:rPr lang="en-IN" sz="2800" b="1" dirty="0">
                <a:solidFill>
                  <a:schemeClr val="accent6">
                    <a:lumMod val="75000"/>
                  </a:schemeClr>
                </a:solidFill>
                <a:effectLst/>
                <a:latin typeface="Calibri" panose="020F0502020204030204" pitchFamily="34" charset="0"/>
              </a:rPr>
              <a:t>1%</a:t>
            </a:r>
            <a:r>
              <a:rPr lang="en-IN" sz="2800" dirty="0">
                <a:solidFill>
                  <a:schemeClr val="bg1"/>
                </a:solidFill>
                <a:effectLst/>
                <a:latin typeface="Calibri" panose="020F0502020204030204" pitchFamily="34" charset="0"/>
              </a:rPr>
              <a:t>, resulting in cost savings, improved customer experience, and strengthened brand reputation. </a:t>
            </a:r>
          </a:p>
        </p:txBody>
      </p:sp>
    </p:spTree>
    <p:extLst>
      <p:ext uri="{BB962C8B-B14F-4D97-AF65-F5344CB8AC3E}">
        <p14:creationId xmlns:p14="http://schemas.microsoft.com/office/powerpoint/2010/main" val="229197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D51E8-BBF4-0005-53B0-BA8BB748BB06}"/>
            </a:ext>
          </a:extLst>
        </p:cNvPr>
        <p:cNvGrpSpPr/>
        <p:nvPr/>
      </p:nvGrpSpPr>
      <p:grpSpPr>
        <a:xfrm>
          <a:off x="0" y="0"/>
          <a:ext cx="0" cy="0"/>
          <a:chOff x="0" y="0"/>
          <a:chExt cx="0" cy="0"/>
        </a:xfrm>
      </p:grpSpPr>
      <p:grpSp>
        <p:nvGrpSpPr>
          <p:cNvPr id="31" name="Group 2">
            <a:extLst>
              <a:ext uri="{FF2B5EF4-FFF2-40B4-BE49-F238E27FC236}">
                <a16:creationId xmlns:a16="http://schemas.microsoft.com/office/drawing/2014/main" id="{F1FE1FBB-3E95-3216-D0B5-E6085D70C107}"/>
              </a:ext>
            </a:extLst>
          </p:cNvPr>
          <p:cNvGrpSpPr/>
          <p:nvPr/>
        </p:nvGrpSpPr>
        <p:grpSpPr>
          <a:xfrm rot="-5400000">
            <a:off x="6057901" y="-2438401"/>
            <a:ext cx="6781800" cy="18897601"/>
            <a:chOff x="0" y="0"/>
            <a:chExt cx="450631" cy="805414"/>
          </a:xfrm>
        </p:grpSpPr>
        <p:sp>
          <p:nvSpPr>
            <p:cNvPr id="32" name="Freeform 3">
              <a:extLst>
                <a:ext uri="{FF2B5EF4-FFF2-40B4-BE49-F238E27FC236}">
                  <a16:creationId xmlns:a16="http://schemas.microsoft.com/office/drawing/2014/main" id="{62C80099-3B37-B415-0CD3-5508BAFDC81B}"/>
                </a:ext>
              </a:extLst>
            </p:cNvPr>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33" name="TextBox 4">
              <a:extLst>
                <a:ext uri="{FF2B5EF4-FFF2-40B4-BE49-F238E27FC236}">
                  <a16:creationId xmlns:a16="http://schemas.microsoft.com/office/drawing/2014/main" id="{6287B11A-2ACC-5613-92BD-6721FA6A60CC}"/>
                </a:ext>
              </a:extLst>
            </p:cNvPr>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a:extLst>
              <a:ext uri="{FF2B5EF4-FFF2-40B4-BE49-F238E27FC236}">
                <a16:creationId xmlns:a16="http://schemas.microsoft.com/office/drawing/2014/main" id="{47192E7D-A61B-316D-ED66-A9CFD60098BA}"/>
              </a:ext>
            </a:extLst>
          </p:cNvPr>
          <p:cNvSpPr txBox="1"/>
          <p:nvPr/>
        </p:nvSpPr>
        <p:spPr>
          <a:xfrm rot="16200000">
            <a:off x="1874970" y="1548475"/>
            <a:ext cx="9493516" cy="15094923"/>
          </a:xfrm>
          <a:prstGeom prst="rect">
            <a:avLst/>
          </a:prstGeom>
        </p:spPr>
        <p:txBody>
          <a:bodyPr lIns="50800" tIns="50800" rIns="50800" bIns="50800" rtlCol="0" anchor="ctr"/>
          <a:lstStyle/>
          <a:p>
            <a:pPr algn="ctr">
              <a:lnSpc>
                <a:spcPts val="2659"/>
              </a:lnSpc>
              <a:spcBef>
                <a:spcPct val="0"/>
              </a:spcBef>
            </a:pPr>
            <a:endParaRPr/>
          </a:p>
        </p:txBody>
      </p:sp>
      <p:grpSp>
        <p:nvGrpSpPr>
          <p:cNvPr id="5" name="Group 5">
            <a:extLst>
              <a:ext uri="{FF2B5EF4-FFF2-40B4-BE49-F238E27FC236}">
                <a16:creationId xmlns:a16="http://schemas.microsoft.com/office/drawing/2014/main" id="{9303F7C5-DFC4-D3A6-D912-82617B7CB223}"/>
              </a:ext>
            </a:extLst>
          </p:cNvPr>
          <p:cNvGrpSpPr/>
          <p:nvPr/>
        </p:nvGrpSpPr>
        <p:grpSpPr>
          <a:xfrm rot="5400000">
            <a:off x="17137814" y="5988886"/>
            <a:ext cx="2721904" cy="4079133"/>
            <a:chOff x="0" y="0"/>
            <a:chExt cx="450631" cy="675330"/>
          </a:xfrm>
        </p:grpSpPr>
        <p:sp>
          <p:nvSpPr>
            <p:cNvPr id="6" name="Freeform 6">
              <a:extLst>
                <a:ext uri="{FF2B5EF4-FFF2-40B4-BE49-F238E27FC236}">
                  <a16:creationId xmlns:a16="http://schemas.microsoft.com/office/drawing/2014/main" id="{DA1CACA8-556A-46BF-5DEE-A3D3B167AA33}"/>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7" name="TextBox 7">
              <a:extLst>
                <a:ext uri="{FF2B5EF4-FFF2-40B4-BE49-F238E27FC236}">
                  <a16:creationId xmlns:a16="http://schemas.microsoft.com/office/drawing/2014/main" id="{144CF69C-77CE-0B1F-EB78-527F51356C9D}"/>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50294E24-3057-99DD-6DED-DEC668A9DF6D}"/>
              </a:ext>
            </a:extLst>
          </p:cNvPr>
          <p:cNvGrpSpPr>
            <a:grpSpLocks noChangeAspect="1"/>
          </p:cNvGrpSpPr>
          <p:nvPr/>
        </p:nvGrpSpPr>
        <p:grpSpPr>
          <a:xfrm>
            <a:off x="10972800" y="1409700"/>
            <a:ext cx="7839074" cy="6353740"/>
            <a:chOff x="27260" y="498514"/>
            <a:chExt cx="6169589" cy="5000586"/>
          </a:xfrm>
        </p:grpSpPr>
        <p:sp>
          <p:nvSpPr>
            <p:cNvPr id="9" name="Freeform 9">
              <a:extLst>
                <a:ext uri="{FF2B5EF4-FFF2-40B4-BE49-F238E27FC236}">
                  <a16:creationId xmlns:a16="http://schemas.microsoft.com/office/drawing/2014/main" id="{E8AA09C1-2FC1-2FD6-A045-54602EC52B43}"/>
                </a:ext>
              </a:extLst>
            </p:cNvPr>
            <p:cNvSpPr/>
            <p:nvPr/>
          </p:nvSpPr>
          <p:spPr>
            <a:xfrm>
              <a:off x="27260" y="498514"/>
              <a:ext cx="6169589" cy="5000586"/>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extLst>
                  <a:ext uri="{28A0092B-C50C-407E-A947-70E740481C1C}">
                    <a14:useLocalDpi xmlns:a14="http://schemas.microsoft.com/office/drawing/2010/main" val="0"/>
                  </a:ext>
                </a:extLst>
              </a:blip>
              <a:stretch>
                <a:fillRect/>
              </a:stretch>
            </a:blipFill>
          </p:spPr>
        </p:sp>
      </p:grpSp>
      <p:sp>
        <p:nvSpPr>
          <p:cNvPr id="10" name="Freeform 10">
            <a:extLst>
              <a:ext uri="{FF2B5EF4-FFF2-40B4-BE49-F238E27FC236}">
                <a16:creationId xmlns:a16="http://schemas.microsoft.com/office/drawing/2014/main" id="{980C4C71-3685-07E4-BA74-3FAFAD8005E2}"/>
              </a:ext>
            </a:extLst>
          </p:cNvPr>
          <p:cNvSpPr/>
          <p:nvPr/>
        </p:nvSpPr>
        <p:spPr>
          <a:xfrm>
            <a:off x="16642484" y="6328337"/>
            <a:ext cx="616816" cy="806526"/>
          </a:xfrm>
          <a:custGeom>
            <a:avLst/>
            <a:gdLst/>
            <a:ahLst/>
            <a:cxnLst/>
            <a:rect l="l" t="t" r="r" b="b"/>
            <a:pathLst>
              <a:path w="616816" h="806526">
                <a:moveTo>
                  <a:pt x="0" y="0"/>
                </a:moveTo>
                <a:lnTo>
                  <a:pt x="616816" y="0"/>
                </a:lnTo>
                <a:lnTo>
                  <a:pt x="616816" y="806526"/>
                </a:lnTo>
                <a:lnTo>
                  <a:pt x="0" y="80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9502ADF2-6F23-CC9D-5DDF-3F9AD278A457}"/>
              </a:ext>
            </a:extLst>
          </p:cNvPr>
          <p:cNvSpPr/>
          <p:nvPr/>
        </p:nvSpPr>
        <p:spPr>
          <a:xfrm>
            <a:off x="9144000" y="-571500"/>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C1839A82-7C10-3BC8-D3B3-305A98D7F7E9}"/>
              </a:ext>
            </a:extLst>
          </p:cNvPr>
          <p:cNvSpPr/>
          <p:nvPr/>
        </p:nvSpPr>
        <p:spPr>
          <a:xfrm>
            <a:off x="152400" y="190500"/>
            <a:ext cx="1370055" cy="300406"/>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C6D1AF35-FA7D-E413-23E6-44F834130888}"/>
              </a:ext>
            </a:extLst>
          </p:cNvPr>
          <p:cNvSpPr/>
          <p:nvPr/>
        </p:nvSpPr>
        <p:spPr>
          <a:xfrm>
            <a:off x="14249400" y="8267700"/>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a:extLst>
              <a:ext uri="{FF2B5EF4-FFF2-40B4-BE49-F238E27FC236}">
                <a16:creationId xmlns:a16="http://schemas.microsoft.com/office/drawing/2014/main" id="{ED6CB553-A3AF-8C49-CBBA-F7D1833C927C}"/>
              </a:ext>
            </a:extLst>
          </p:cNvPr>
          <p:cNvSpPr txBox="1"/>
          <p:nvPr/>
        </p:nvSpPr>
        <p:spPr>
          <a:xfrm>
            <a:off x="533400" y="1562100"/>
            <a:ext cx="12115800" cy="1884811"/>
          </a:xfrm>
          <a:prstGeom prst="rect">
            <a:avLst/>
          </a:prstGeom>
        </p:spPr>
        <p:txBody>
          <a:bodyPr wrap="square" lIns="0" tIns="0" rIns="0" bIns="0" rtlCol="0" anchor="t">
            <a:spAutoFit/>
          </a:bodyPr>
          <a:lstStyle/>
          <a:p>
            <a:pPr>
              <a:lnSpc>
                <a:spcPts val="7840"/>
              </a:lnSpc>
            </a:pPr>
            <a:r>
              <a:rPr lang="en-IN" sz="5400" b="1" dirty="0">
                <a:effectLst/>
                <a:latin typeface="Montserrat Classic Bold" panose="020B0604020202020204" charset="0"/>
              </a:rPr>
              <a:t>Enhance </a:t>
            </a:r>
            <a:r>
              <a:rPr lang="en-IN" sz="5400" b="1" dirty="0">
                <a:solidFill>
                  <a:schemeClr val="accent6">
                    <a:lumMod val="75000"/>
                  </a:schemeClr>
                </a:solidFill>
                <a:effectLst/>
                <a:latin typeface="Montserrat Classic Bold" panose="020B0604020202020204" charset="0"/>
              </a:rPr>
              <a:t>Inventory Management Based on Demand </a:t>
            </a:r>
            <a:r>
              <a:rPr lang="en-IN" sz="5400" b="1" dirty="0">
                <a:effectLst/>
                <a:latin typeface="Montserrat Classic Bold" panose="020B0604020202020204" charset="0"/>
              </a:rPr>
              <a:t>Patterns</a:t>
            </a:r>
            <a:endParaRPr lang="en-US" sz="5400" b="1" spc="-336" dirty="0">
              <a:latin typeface="Montserrat Classic Bold" panose="020B0604020202020204" charset="0"/>
              <a:ea typeface="Montserrat Classic Bold"/>
              <a:cs typeface="Montserrat Classic Bold"/>
              <a:sym typeface="Montserrat Classic Bold"/>
            </a:endParaRPr>
          </a:p>
        </p:txBody>
      </p:sp>
      <p:sp>
        <p:nvSpPr>
          <p:cNvPr id="2" name="TextBox 1">
            <a:extLst>
              <a:ext uri="{FF2B5EF4-FFF2-40B4-BE49-F238E27FC236}">
                <a16:creationId xmlns:a16="http://schemas.microsoft.com/office/drawing/2014/main" id="{D8EE5610-E376-2C5A-E0A7-D35AB3A2A989}"/>
              </a:ext>
            </a:extLst>
          </p:cNvPr>
          <p:cNvSpPr txBox="1"/>
          <p:nvPr/>
        </p:nvSpPr>
        <p:spPr>
          <a:xfrm>
            <a:off x="1066800" y="5143500"/>
            <a:ext cx="12649200" cy="3539430"/>
          </a:xfrm>
          <a:prstGeom prst="rect">
            <a:avLst/>
          </a:prstGeom>
          <a:noFill/>
        </p:spPr>
        <p:txBody>
          <a:bodyPr wrap="square" rtlCol="0">
            <a:spAutoFit/>
          </a:bodyPr>
          <a:lstStyle/>
          <a:p>
            <a:pPr marL="0" marR="0"/>
            <a:r>
              <a:rPr lang="en-IN" sz="2800" dirty="0">
                <a:solidFill>
                  <a:schemeClr val="bg1"/>
                </a:solidFill>
                <a:effectLst/>
                <a:latin typeface="Calibri" panose="020F0502020204030204" pitchFamily="34" charset="0"/>
              </a:rPr>
              <a:t> The insights from the Orders Dashboard revealed that monthly orders </a:t>
            </a:r>
            <a:r>
              <a:rPr lang="en-IN" sz="2800" b="1" dirty="0">
                <a:solidFill>
                  <a:schemeClr val="accent6">
                    <a:lumMod val="75000"/>
                  </a:schemeClr>
                </a:solidFill>
                <a:effectLst/>
                <a:latin typeface="Calibri" panose="020F0502020204030204" pitchFamily="34" charset="0"/>
              </a:rPr>
              <a:t>(2,146) </a:t>
            </a:r>
            <a:r>
              <a:rPr lang="en-IN" sz="2800" dirty="0">
                <a:solidFill>
                  <a:schemeClr val="bg1"/>
                </a:solidFill>
                <a:effectLst/>
                <a:latin typeface="Calibri" panose="020F0502020204030204" pitchFamily="34" charset="0"/>
              </a:rPr>
              <a:t>fell short of the </a:t>
            </a:r>
            <a:r>
              <a:rPr lang="en-IN" sz="2800" b="1" dirty="0">
                <a:solidFill>
                  <a:schemeClr val="accent6">
                    <a:lumMod val="75000"/>
                  </a:schemeClr>
                </a:solidFill>
                <a:effectLst/>
                <a:latin typeface="Calibri" panose="020F0502020204030204" pitchFamily="34" charset="0"/>
              </a:rPr>
              <a:t>4,292</a:t>
            </a:r>
            <a:r>
              <a:rPr lang="en-IN" sz="2800" dirty="0">
                <a:solidFill>
                  <a:schemeClr val="bg1"/>
                </a:solidFill>
                <a:effectLst/>
                <a:latin typeface="Calibri" panose="020F0502020204030204" pitchFamily="34" charset="0"/>
              </a:rPr>
              <a:t> target. This signals potential inefficiencies in inventory management or demand forecasting.</a:t>
            </a:r>
          </a:p>
          <a:p>
            <a:pPr marL="0" marR="0"/>
            <a:r>
              <a:rPr lang="en-IN" sz="2800" dirty="0">
                <a:solidFill>
                  <a:schemeClr val="bg1"/>
                </a:solidFill>
                <a:effectLst/>
                <a:latin typeface="Calibri" panose="020F0502020204030204" pitchFamily="34" charset="0"/>
              </a:rPr>
              <a:t> </a:t>
            </a:r>
          </a:p>
          <a:p>
            <a:pPr marL="0" marR="0"/>
            <a:r>
              <a:rPr lang="en-IN" sz="2800" dirty="0">
                <a:solidFill>
                  <a:schemeClr val="bg1"/>
                </a:solidFill>
                <a:effectLst/>
                <a:latin typeface="Calibri" panose="020F0502020204030204" pitchFamily="34" charset="0"/>
              </a:rPr>
              <a:t>   </a:t>
            </a:r>
            <a:r>
              <a:rPr lang="en-IN" sz="2800" b="1" dirty="0">
                <a:solidFill>
                  <a:schemeClr val="bg1"/>
                </a:solidFill>
                <a:effectLst/>
                <a:latin typeface="Calibri" panose="020F0502020204030204" pitchFamily="34" charset="0"/>
              </a:rPr>
              <a:t>Proposed Solution</a:t>
            </a:r>
            <a:r>
              <a:rPr lang="en-IN" sz="2800" b="1" dirty="0">
                <a:solidFill>
                  <a:schemeClr val="bg1"/>
                </a:solidFill>
                <a:latin typeface="Calibri" panose="020F0502020204030204" pitchFamily="34" charset="0"/>
              </a:rPr>
              <a:t> </a:t>
            </a:r>
            <a:r>
              <a:rPr lang="en-IN" sz="2800" dirty="0">
                <a:solidFill>
                  <a:schemeClr val="bg1"/>
                </a:solidFill>
                <a:effectLst/>
                <a:latin typeface="Calibri" panose="020F0502020204030204" pitchFamily="34" charset="0"/>
              </a:rPr>
              <a:t>: Introduce predictive analytics tools that use historical data trends to optimize inventory levels and reduce instances of stockouts or overstock. This approach ensures the company can meet customer demand without incurring excess holding costs.</a:t>
            </a:r>
          </a:p>
        </p:txBody>
      </p:sp>
    </p:spTree>
    <p:extLst>
      <p:ext uri="{BB962C8B-B14F-4D97-AF65-F5344CB8AC3E}">
        <p14:creationId xmlns:p14="http://schemas.microsoft.com/office/powerpoint/2010/main" val="1863784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A365F-8A3A-B7E8-722F-7BB1E476A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05F9941-196D-0378-03C8-D52A78FF0447}"/>
              </a:ext>
            </a:extLst>
          </p:cNvPr>
          <p:cNvGrpSpPr/>
          <p:nvPr/>
        </p:nvGrpSpPr>
        <p:grpSpPr>
          <a:xfrm rot="-10800000">
            <a:off x="1295400" y="0"/>
            <a:ext cx="2721904" cy="4079133"/>
            <a:chOff x="0" y="0"/>
            <a:chExt cx="450631" cy="675330"/>
          </a:xfrm>
        </p:grpSpPr>
        <p:sp>
          <p:nvSpPr>
            <p:cNvPr id="4" name="Freeform 4">
              <a:extLst>
                <a:ext uri="{FF2B5EF4-FFF2-40B4-BE49-F238E27FC236}">
                  <a16:creationId xmlns:a16="http://schemas.microsoft.com/office/drawing/2014/main" id="{9A3E3693-DB87-F897-9938-A1F37BD63F6F}"/>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a:extLst>
                <a:ext uri="{FF2B5EF4-FFF2-40B4-BE49-F238E27FC236}">
                  <a16:creationId xmlns:a16="http://schemas.microsoft.com/office/drawing/2014/main" id="{3D55033B-87EB-7567-00B7-844CC0F9EBB3}"/>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6">
            <a:extLst>
              <a:ext uri="{FF2B5EF4-FFF2-40B4-BE49-F238E27FC236}">
                <a16:creationId xmlns:a16="http://schemas.microsoft.com/office/drawing/2014/main" id="{8BD9693B-B9D3-EED7-3056-9DEF8253699B}"/>
              </a:ext>
            </a:extLst>
          </p:cNvPr>
          <p:cNvGrpSpPr/>
          <p:nvPr/>
        </p:nvGrpSpPr>
        <p:grpSpPr>
          <a:xfrm rot="-10800000">
            <a:off x="30706" y="647700"/>
            <a:ext cx="5187569" cy="9712168"/>
            <a:chOff x="0" y="-38100"/>
            <a:chExt cx="450631" cy="826973"/>
          </a:xfrm>
          <a:solidFill>
            <a:schemeClr val="tx1">
              <a:lumMod val="95000"/>
              <a:lumOff val="5000"/>
            </a:schemeClr>
          </a:solidFill>
        </p:grpSpPr>
        <p:sp>
          <p:nvSpPr>
            <p:cNvPr id="32" name="Freeform 7">
              <a:extLst>
                <a:ext uri="{FF2B5EF4-FFF2-40B4-BE49-F238E27FC236}">
                  <a16:creationId xmlns:a16="http://schemas.microsoft.com/office/drawing/2014/main" id="{7D913A39-7BA8-EE09-E75A-0A3D7BA6B89C}"/>
                </a:ext>
              </a:extLst>
            </p:cNvPr>
            <p:cNvSpPr/>
            <p:nvPr/>
          </p:nvSpPr>
          <p:spPr>
            <a:xfrm>
              <a:off x="0" y="10835"/>
              <a:ext cx="450631" cy="778038"/>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grpFill/>
          </p:spPr>
          <p:txBody>
            <a:bodyPr/>
            <a:lstStyle/>
            <a:p>
              <a:endParaRPr lang="en-IN" dirty="0"/>
            </a:p>
          </p:txBody>
        </p:sp>
        <p:sp>
          <p:nvSpPr>
            <p:cNvPr id="33" name="TextBox 8">
              <a:extLst>
                <a:ext uri="{FF2B5EF4-FFF2-40B4-BE49-F238E27FC236}">
                  <a16:creationId xmlns:a16="http://schemas.microsoft.com/office/drawing/2014/main" id="{089DDFCB-8A89-88BB-5A4F-8F13E80F6BE7}"/>
                </a:ext>
              </a:extLst>
            </p:cNvPr>
            <p:cNvSpPr txBox="1"/>
            <p:nvPr/>
          </p:nvSpPr>
          <p:spPr>
            <a:xfrm>
              <a:off x="0" y="-38100"/>
              <a:ext cx="450631" cy="699973"/>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Freeform 2">
            <a:extLst>
              <a:ext uri="{FF2B5EF4-FFF2-40B4-BE49-F238E27FC236}">
                <a16:creationId xmlns:a16="http://schemas.microsoft.com/office/drawing/2014/main" id="{0EBE9E13-3F1B-3CFE-1B90-26BE75B8AB19}"/>
              </a:ext>
            </a:extLst>
          </p:cNvPr>
          <p:cNvSpPr/>
          <p:nvPr/>
        </p:nvSpPr>
        <p:spPr>
          <a:xfrm flipH="1">
            <a:off x="6019800" y="9639300"/>
            <a:ext cx="796492"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066944F4-19DE-E8D3-9185-01D653BE6B8C}"/>
              </a:ext>
            </a:extLst>
          </p:cNvPr>
          <p:cNvSpPr txBox="1"/>
          <p:nvPr/>
        </p:nvSpPr>
        <p:spPr>
          <a:xfrm rot="10800000">
            <a:off x="0" y="2150828"/>
            <a:ext cx="5105404" cy="8604522"/>
          </a:xfrm>
          <a:prstGeom prst="rect">
            <a:avLst/>
          </a:prstGeom>
        </p:spPr>
        <p:txBody>
          <a:bodyPr lIns="50800" tIns="50800" rIns="50800" bIns="50800" rtlCol="0" anchor="ctr"/>
          <a:lstStyle/>
          <a:p>
            <a:pPr algn="ctr">
              <a:lnSpc>
                <a:spcPts val="2659"/>
              </a:lnSpc>
              <a:spcBef>
                <a:spcPct val="0"/>
              </a:spcBef>
            </a:pPr>
            <a:endParaRPr/>
          </a:p>
        </p:txBody>
      </p:sp>
      <p:sp>
        <p:nvSpPr>
          <p:cNvPr id="9" name="Freeform 9">
            <a:extLst>
              <a:ext uri="{FF2B5EF4-FFF2-40B4-BE49-F238E27FC236}">
                <a16:creationId xmlns:a16="http://schemas.microsoft.com/office/drawing/2014/main" id="{F523C4B4-5342-3CF7-196A-327ACBB849C2}"/>
              </a:ext>
            </a:extLst>
          </p:cNvPr>
          <p:cNvSpPr/>
          <p:nvPr/>
        </p:nvSpPr>
        <p:spPr>
          <a:xfrm>
            <a:off x="16611600" y="-800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a:extLst>
              <a:ext uri="{FF2B5EF4-FFF2-40B4-BE49-F238E27FC236}">
                <a16:creationId xmlns:a16="http://schemas.microsoft.com/office/drawing/2014/main" id="{1740BCAA-7FAE-139B-8BCE-0EB275CBAE1E}"/>
              </a:ext>
            </a:extLst>
          </p:cNvPr>
          <p:cNvSpPr/>
          <p:nvPr/>
        </p:nvSpPr>
        <p:spPr>
          <a:xfrm>
            <a:off x="2819400" y="2400300"/>
            <a:ext cx="4881972" cy="4653372"/>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chemeClr val="bg1">
              <a:lumMod val="95000"/>
            </a:schemeClr>
          </a:solidFill>
        </p:spPr>
        <p:txBody>
          <a:bodyPr/>
          <a:lstStyle/>
          <a:p>
            <a:endParaRPr lang="en-IN" dirty="0"/>
          </a:p>
        </p:txBody>
      </p:sp>
      <p:sp>
        <p:nvSpPr>
          <p:cNvPr id="14" name="Freeform 14">
            <a:extLst>
              <a:ext uri="{FF2B5EF4-FFF2-40B4-BE49-F238E27FC236}">
                <a16:creationId xmlns:a16="http://schemas.microsoft.com/office/drawing/2014/main" id="{4261F0C7-B38F-EE85-240F-793AAB89C358}"/>
              </a:ext>
            </a:extLst>
          </p:cNvPr>
          <p:cNvSpPr/>
          <p:nvPr/>
        </p:nvSpPr>
        <p:spPr>
          <a:xfrm>
            <a:off x="6731367" y="5995028"/>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a:extLst>
              <a:ext uri="{FF2B5EF4-FFF2-40B4-BE49-F238E27FC236}">
                <a16:creationId xmlns:a16="http://schemas.microsoft.com/office/drawing/2014/main" id="{460E9B3B-D5E0-E949-485F-D3277A33DC13}"/>
              </a:ext>
            </a:extLst>
          </p:cNvPr>
          <p:cNvSpPr txBox="1"/>
          <p:nvPr/>
        </p:nvSpPr>
        <p:spPr>
          <a:xfrm>
            <a:off x="7620000" y="1104900"/>
            <a:ext cx="9220200" cy="1000274"/>
          </a:xfrm>
          <a:prstGeom prst="rect">
            <a:avLst/>
          </a:prstGeom>
        </p:spPr>
        <p:txBody>
          <a:bodyPr wrap="square" lIns="0" tIns="0" rIns="0" bIns="0" rtlCol="0" anchor="t">
            <a:spAutoFit/>
          </a:bodyPr>
          <a:lstStyle/>
          <a:p>
            <a:pPr algn="l">
              <a:lnSpc>
                <a:spcPts val="7840"/>
              </a:lnSpc>
            </a:pPr>
            <a:r>
              <a:rPr lang="en-US" sz="8800" b="1" spc="-336" dirty="0">
                <a:solidFill>
                  <a:srgbClr val="F27D33"/>
                </a:solidFill>
                <a:latin typeface="Montserrat Classic Bold"/>
                <a:ea typeface="Montserrat Classic Bold"/>
                <a:cs typeface="Montserrat Classic Bold"/>
                <a:sym typeface="Montserrat Classic Bold"/>
              </a:rPr>
              <a:t>THAT’S A </a:t>
            </a:r>
            <a:r>
              <a:rPr lang="en-US" sz="8800" b="1" spc="-336" dirty="0">
                <a:latin typeface="Montserrat Classic Bold"/>
                <a:ea typeface="Montserrat Classic Bold"/>
                <a:cs typeface="Montserrat Classic Bold"/>
                <a:sym typeface="Montserrat Classic Bold"/>
              </a:rPr>
              <a:t>WRAP!</a:t>
            </a:r>
          </a:p>
        </p:txBody>
      </p:sp>
      <p:pic>
        <p:nvPicPr>
          <p:cNvPr id="16" name="Picture 15">
            <a:extLst>
              <a:ext uri="{FF2B5EF4-FFF2-40B4-BE49-F238E27FC236}">
                <a16:creationId xmlns:a16="http://schemas.microsoft.com/office/drawing/2014/main" id="{0EFC9319-5434-1514-83DF-9259B1147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4200" y="2705100"/>
            <a:ext cx="4673813" cy="4038600"/>
          </a:xfrm>
          <a:prstGeom prst="ellipse">
            <a:avLst/>
          </a:prstGeom>
          <a:ln>
            <a:noFill/>
          </a:ln>
          <a:effectLst>
            <a:softEdge rad="112500"/>
          </a:effectLst>
        </p:spPr>
      </p:pic>
      <p:pic>
        <p:nvPicPr>
          <p:cNvPr id="22" name="Picture 21">
            <a:hlinkClick r:id="rId9"/>
            <a:extLst>
              <a:ext uri="{FF2B5EF4-FFF2-40B4-BE49-F238E27FC236}">
                <a16:creationId xmlns:a16="http://schemas.microsoft.com/office/drawing/2014/main" id="{9D8C31D1-CDC2-459D-54D1-65265ECBC6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05553" y="7685395"/>
            <a:ext cx="762000" cy="762000"/>
          </a:xfrm>
          <a:prstGeom prst="rect">
            <a:avLst/>
          </a:prstGeom>
        </p:spPr>
      </p:pic>
      <p:sp>
        <p:nvSpPr>
          <p:cNvPr id="27" name="TextBox 26">
            <a:extLst>
              <a:ext uri="{FF2B5EF4-FFF2-40B4-BE49-F238E27FC236}">
                <a16:creationId xmlns:a16="http://schemas.microsoft.com/office/drawing/2014/main" id="{2DC9BCA8-A693-3D83-4B19-0238F24A6AA1}"/>
              </a:ext>
            </a:extLst>
          </p:cNvPr>
          <p:cNvSpPr txBox="1"/>
          <p:nvPr/>
        </p:nvSpPr>
        <p:spPr>
          <a:xfrm>
            <a:off x="2438400" y="7810500"/>
            <a:ext cx="2438400" cy="523220"/>
          </a:xfrm>
          <a:prstGeom prst="rect">
            <a:avLst/>
          </a:prstGeom>
          <a:noFill/>
        </p:spPr>
        <p:txBody>
          <a:bodyPr wrap="square" rtlCol="0">
            <a:spAutoFit/>
          </a:bodyPr>
          <a:lstStyle/>
          <a:p>
            <a:r>
              <a:rPr lang="en-IN" sz="2800" dirty="0">
                <a:solidFill>
                  <a:schemeClr val="bg1"/>
                </a:solidFill>
              </a:rPr>
              <a:t>LinkedIn </a:t>
            </a:r>
          </a:p>
        </p:txBody>
      </p:sp>
      <p:sp>
        <p:nvSpPr>
          <p:cNvPr id="28" name="TextBox 27">
            <a:extLst>
              <a:ext uri="{FF2B5EF4-FFF2-40B4-BE49-F238E27FC236}">
                <a16:creationId xmlns:a16="http://schemas.microsoft.com/office/drawing/2014/main" id="{23465AC2-1C29-88BA-9EF3-6F4A83EAA2BC}"/>
              </a:ext>
            </a:extLst>
          </p:cNvPr>
          <p:cNvSpPr txBox="1"/>
          <p:nvPr/>
        </p:nvSpPr>
        <p:spPr>
          <a:xfrm>
            <a:off x="2514600" y="9105900"/>
            <a:ext cx="1981200" cy="461665"/>
          </a:xfrm>
          <a:prstGeom prst="rect">
            <a:avLst/>
          </a:prstGeom>
          <a:noFill/>
        </p:spPr>
        <p:txBody>
          <a:bodyPr wrap="square" rtlCol="0">
            <a:spAutoFit/>
          </a:bodyPr>
          <a:lstStyle/>
          <a:p>
            <a:r>
              <a:rPr lang="en-IN" sz="2400" dirty="0" err="1">
                <a:solidFill>
                  <a:schemeClr val="bg1"/>
                </a:solidFill>
              </a:rPr>
              <a:t>Github</a:t>
            </a:r>
            <a:endParaRPr lang="en-IN" sz="2400" dirty="0">
              <a:solidFill>
                <a:schemeClr val="bg1"/>
              </a:solidFill>
            </a:endParaRPr>
          </a:p>
        </p:txBody>
      </p:sp>
      <p:pic>
        <p:nvPicPr>
          <p:cNvPr id="35" name="Picture 34">
            <a:hlinkClick r:id="rId11"/>
            <a:extLst>
              <a:ext uri="{FF2B5EF4-FFF2-40B4-BE49-F238E27FC236}">
                <a16:creationId xmlns:a16="http://schemas.microsoft.com/office/drawing/2014/main" id="{A8674EF9-5746-3CD4-F3E9-31425A2389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9029700"/>
            <a:ext cx="1292679" cy="723900"/>
          </a:xfrm>
          <a:prstGeom prst="rect">
            <a:avLst/>
          </a:prstGeom>
        </p:spPr>
      </p:pic>
      <p:pic>
        <p:nvPicPr>
          <p:cNvPr id="37" name="Graphic 36" descr="Envelope">
            <a:extLst>
              <a:ext uri="{FF2B5EF4-FFF2-40B4-BE49-F238E27FC236}">
                <a16:creationId xmlns:a16="http://schemas.microsoft.com/office/drawing/2014/main" id="{411CD665-8C48-B35F-39D7-EA65FF46E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68200" y="9334500"/>
            <a:ext cx="685800" cy="685800"/>
          </a:xfrm>
          <a:prstGeom prst="rect">
            <a:avLst/>
          </a:prstGeom>
        </p:spPr>
      </p:pic>
      <p:sp>
        <p:nvSpPr>
          <p:cNvPr id="38" name="TextBox 37">
            <a:extLst>
              <a:ext uri="{FF2B5EF4-FFF2-40B4-BE49-F238E27FC236}">
                <a16:creationId xmlns:a16="http://schemas.microsoft.com/office/drawing/2014/main" id="{852CD564-68B9-8188-63C5-E3A6D7C5E695}"/>
              </a:ext>
            </a:extLst>
          </p:cNvPr>
          <p:cNvSpPr txBox="1"/>
          <p:nvPr/>
        </p:nvSpPr>
        <p:spPr>
          <a:xfrm>
            <a:off x="8305800" y="3390900"/>
            <a:ext cx="8229600" cy="3785652"/>
          </a:xfrm>
          <a:prstGeom prst="rect">
            <a:avLst/>
          </a:prstGeom>
          <a:noFill/>
        </p:spPr>
        <p:txBody>
          <a:bodyPr wrap="square" rtlCol="0">
            <a:spAutoFit/>
          </a:bodyPr>
          <a:lstStyle/>
          <a:p>
            <a:pPr algn="ctr"/>
            <a:r>
              <a:rPr lang="en-IN" sz="4800" dirty="0">
                <a:latin typeface="Bahnschrift Condensed" panose="020B0502040204020203" pitchFamily="34" charset="0"/>
              </a:rPr>
              <a:t>Thankyou for joining me on this journey  through the project .👍🏻</a:t>
            </a:r>
          </a:p>
          <a:p>
            <a:pPr algn="ctr"/>
            <a:endParaRPr lang="en-IN" sz="4800" dirty="0">
              <a:latin typeface="Bahnschrift Condensed" panose="020B0502040204020203" pitchFamily="34" charset="0"/>
            </a:endParaRPr>
          </a:p>
          <a:p>
            <a:pPr algn="ctr"/>
            <a:r>
              <a:rPr lang="en-IN" sz="4800" dirty="0">
                <a:latin typeface="Bahnschrift Condensed" panose="020B0502040204020203" pitchFamily="34" charset="0"/>
              </a:rPr>
              <a:t>I hope you found it informative and thoughtful-provoking. </a:t>
            </a:r>
          </a:p>
        </p:txBody>
      </p:sp>
      <p:sp>
        <p:nvSpPr>
          <p:cNvPr id="39" name="TextBox 38">
            <a:extLst>
              <a:ext uri="{FF2B5EF4-FFF2-40B4-BE49-F238E27FC236}">
                <a16:creationId xmlns:a16="http://schemas.microsoft.com/office/drawing/2014/main" id="{D274B7D1-2084-8F47-0546-D5A38497C72B}"/>
              </a:ext>
            </a:extLst>
          </p:cNvPr>
          <p:cNvSpPr txBox="1"/>
          <p:nvPr/>
        </p:nvSpPr>
        <p:spPr>
          <a:xfrm>
            <a:off x="13030200" y="9410700"/>
            <a:ext cx="6096000" cy="461665"/>
          </a:xfrm>
          <a:prstGeom prst="rect">
            <a:avLst/>
          </a:prstGeom>
          <a:noFill/>
        </p:spPr>
        <p:txBody>
          <a:bodyPr wrap="square" rtlCol="0">
            <a:spAutoFit/>
          </a:bodyPr>
          <a:lstStyle/>
          <a:p>
            <a:r>
              <a:rPr lang="en-IN" sz="2400" dirty="0">
                <a:hlinkClick r:id="rId15"/>
              </a:rPr>
              <a:t>priyanshikhandelwal2107@gmail.com</a:t>
            </a:r>
            <a:r>
              <a:rPr lang="en-IN" sz="2400" dirty="0"/>
              <a:t> </a:t>
            </a:r>
          </a:p>
        </p:txBody>
      </p:sp>
      <p:sp>
        <p:nvSpPr>
          <p:cNvPr id="40" name="TextBox 39">
            <a:extLst>
              <a:ext uri="{FF2B5EF4-FFF2-40B4-BE49-F238E27FC236}">
                <a16:creationId xmlns:a16="http://schemas.microsoft.com/office/drawing/2014/main" id="{CB166CFE-D05D-A581-0043-9DEB307F54D6}"/>
              </a:ext>
            </a:extLst>
          </p:cNvPr>
          <p:cNvSpPr txBox="1"/>
          <p:nvPr/>
        </p:nvSpPr>
        <p:spPr>
          <a:xfrm>
            <a:off x="4953000" y="8420100"/>
            <a:ext cx="7162800" cy="707886"/>
          </a:xfrm>
          <a:prstGeom prst="rect">
            <a:avLst/>
          </a:prstGeom>
          <a:noFill/>
        </p:spPr>
        <p:txBody>
          <a:bodyPr wrap="square" rtlCol="0">
            <a:spAutoFit/>
          </a:bodyPr>
          <a:lstStyle/>
          <a:p>
            <a:pPr algn="ctr"/>
            <a:r>
              <a:rPr lang="en-IN" sz="2000" dirty="0">
                <a:latin typeface="Aptos Narrow" panose="020B0004020202020204" pitchFamily="34" charset="0"/>
              </a:rPr>
              <a:t>For further clarification and inquiries please direct your correspondence to the given details</a:t>
            </a:r>
          </a:p>
        </p:txBody>
      </p:sp>
    </p:spTree>
    <p:extLst>
      <p:ext uri="{BB962C8B-B14F-4D97-AF65-F5344CB8AC3E}">
        <p14:creationId xmlns:p14="http://schemas.microsoft.com/office/powerpoint/2010/main" val="118960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6642484" y="2867702"/>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5744484" y="-6544585"/>
            <a:ext cx="3922146" cy="15411115"/>
            <a:chOff x="0" y="0"/>
            <a:chExt cx="450631" cy="1770643"/>
          </a:xfrm>
        </p:grpSpPr>
        <p:sp>
          <p:nvSpPr>
            <p:cNvPr id="4" name="Freeform 4"/>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5" name="TextBox 5"/>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9182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690929" y="7923192"/>
            <a:ext cx="1439832" cy="238227"/>
          </a:xfrm>
          <a:custGeom>
            <a:avLst/>
            <a:gdLst/>
            <a:ahLst/>
            <a:cxnLst/>
            <a:rect l="l" t="t" r="r" b="b"/>
            <a:pathLst>
              <a:path w="1439832" h="238227">
                <a:moveTo>
                  <a:pt x="0" y="0"/>
                </a:moveTo>
                <a:lnTo>
                  <a:pt x="1439832" y="0"/>
                </a:lnTo>
                <a:lnTo>
                  <a:pt x="1439832" y="238227"/>
                </a:lnTo>
                <a:lnTo>
                  <a:pt x="0" y="238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9061503" y="8504906"/>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rot="5400000">
            <a:off x="14507699" y="-1248898"/>
            <a:ext cx="2531404" cy="5029201"/>
            <a:chOff x="0" y="0"/>
            <a:chExt cx="450631" cy="675330"/>
          </a:xfrm>
        </p:grpSpPr>
        <p:sp>
          <p:nvSpPr>
            <p:cNvPr id="10" name="Freeform 10"/>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11" name="TextBox 11"/>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13048491" y="4011930"/>
            <a:ext cx="6058164" cy="5246370"/>
            <a:chOff x="0" y="0"/>
            <a:chExt cx="6350000" cy="5499100"/>
          </a:xfrm>
        </p:grpSpPr>
        <p:sp>
          <p:nvSpPr>
            <p:cNvPr id="13" name="Freeform 13"/>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10"/>
              <a:stretch>
                <a:fillRect l="-14950" r="-14950"/>
              </a:stretch>
            </a:blipFill>
          </p:spPr>
          <p:txBody>
            <a:bodyPr/>
            <a:lstStyle/>
            <a:p>
              <a:endParaRPr lang="en-IN" dirty="0"/>
            </a:p>
          </p:txBody>
        </p:sp>
      </p:grpSp>
      <p:sp>
        <p:nvSpPr>
          <p:cNvPr id="15" name="Freeform 15"/>
          <p:cNvSpPr/>
          <p:nvPr/>
        </p:nvSpPr>
        <p:spPr>
          <a:xfrm flipH="1">
            <a:off x="9601200" y="4152900"/>
            <a:ext cx="5985986" cy="5184146"/>
          </a:xfrm>
          <a:custGeom>
            <a:avLst/>
            <a:gdLst/>
            <a:ahLst/>
            <a:cxnLst/>
            <a:rect l="l" t="t" r="r" b="b"/>
            <a:pathLst>
              <a:path w="6230874" h="5396230">
                <a:moveTo>
                  <a:pt x="3115437" y="0"/>
                </a:moveTo>
                <a:lnTo>
                  <a:pt x="6230874" y="5396230"/>
                </a:lnTo>
                <a:lnTo>
                  <a:pt x="0" y="5396230"/>
                </a:lnTo>
                <a:close/>
              </a:path>
            </a:pathLst>
          </a:custGeom>
          <a:blipFill>
            <a:blip r:embed="rId11">
              <a:extLst>
                <a:ext uri="{28A0092B-C50C-407E-A947-70E740481C1C}">
                  <a14:useLocalDpi xmlns:a14="http://schemas.microsoft.com/office/drawing/2010/main" val="0"/>
                </a:ext>
              </a:extLst>
            </a:blip>
            <a:stretch>
              <a:fillRect l="-1620" t="3741" r="1620" b="-3741"/>
            </a:stretch>
          </a:blipFill>
        </p:spPr>
        <p:txBody>
          <a:bodyPr/>
          <a:lstStyle/>
          <a:p>
            <a:endParaRPr lang="en-IN" dirty="0"/>
          </a:p>
        </p:txBody>
      </p:sp>
      <p:sp>
        <p:nvSpPr>
          <p:cNvPr id="16" name="TextBox 16"/>
          <p:cNvSpPr txBox="1"/>
          <p:nvPr/>
        </p:nvSpPr>
        <p:spPr>
          <a:xfrm>
            <a:off x="4800600" y="952500"/>
            <a:ext cx="10411644" cy="1000274"/>
          </a:xfrm>
          <a:prstGeom prst="rect">
            <a:avLst/>
          </a:prstGeom>
        </p:spPr>
        <p:txBody>
          <a:bodyPr lIns="0" tIns="0" rIns="0" bIns="0" rtlCol="0" anchor="t">
            <a:spAutoFit/>
          </a:bodyPr>
          <a:lstStyle/>
          <a:p>
            <a:pPr algn="l">
              <a:lnSpc>
                <a:spcPts val="7840"/>
              </a:lnSpc>
            </a:pPr>
            <a:r>
              <a:rPr lang="en-IN" sz="8800" i="0" dirty="0">
                <a:solidFill>
                  <a:schemeClr val="accent6">
                    <a:lumMod val="75000"/>
                  </a:schemeClr>
                </a:solidFill>
                <a:effectLst/>
                <a:latin typeface="Franklin Gothic Demi Cond" panose="020B0706030402020204" pitchFamily="34" charset="0"/>
              </a:rPr>
              <a:t>ADVENTURE</a:t>
            </a:r>
            <a:r>
              <a:rPr lang="en-IN" sz="8800" i="0" dirty="0">
                <a:solidFill>
                  <a:schemeClr val="bg1"/>
                </a:solidFill>
                <a:effectLst/>
                <a:latin typeface="Franklin Gothic Demi Cond" panose="020B0706030402020204" pitchFamily="34" charset="0"/>
              </a:rPr>
              <a:t>WORKS</a:t>
            </a:r>
            <a:endParaRPr lang="en-US" sz="85700" spc="-336" dirty="0">
              <a:solidFill>
                <a:schemeClr val="bg1"/>
              </a:solidFill>
              <a:latin typeface="Franklin Gothic Demi Cond" panose="020B0706030402020204" pitchFamily="34" charset="0"/>
              <a:ea typeface="Montserrat Classic Bold"/>
              <a:cs typeface="Montserrat Classic Bold"/>
              <a:sym typeface="Montserrat Classic Bold"/>
            </a:endParaRPr>
          </a:p>
        </p:txBody>
      </p:sp>
      <p:sp>
        <p:nvSpPr>
          <p:cNvPr id="18" name="TextBox 18"/>
          <p:cNvSpPr txBox="1"/>
          <p:nvPr/>
        </p:nvSpPr>
        <p:spPr>
          <a:xfrm>
            <a:off x="1143000" y="5372100"/>
            <a:ext cx="8991600" cy="2547172"/>
          </a:xfrm>
          <a:prstGeom prst="rect">
            <a:avLst/>
          </a:prstGeom>
        </p:spPr>
        <p:txBody>
          <a:bodyPr wrap="square" lIns="0" tIns="0" rIns="0" bIns="0" rtlCol="0" anchor="t">
            <a:spAutoFit/>
          </a:bodyPr>
          <a:lstStyle/>
          <a:p>
            <a:pPr algn="ctr">
              <a:lnSpc>
                <a:spcPts val="4940"/>
              </a:lnSpc>
            </a:pPr>
            <a:r>
              <a:rPr lang="en-US" sz="6000" b="0" i="0" dirty="0">
                <a:solidFill>
                  <a:srgbClr val="252423"/>
                </a:solidFill>
                <a:effectLst/>
                <a:latin typeface="Arial Unicode MS"/>
              </a:rPr>
              <a:t>A Global manufacturing Company produces Cycling Equipment and accessories.</a:t>
            </a:r>
            <a:endParaRPr lang="en-US" sz="5400" dirty="0">
              <a:solidFill>
                <a:srgbClr val="545454"/>
              </a:solidFill>
              <a:latin typeface="Rubik"/>
              <a:ea typeface="Rubik"/>
              <a:cs typeface="Rubik"/>
              <a:sym typeface="Rubik"/>
            </a:endParaRPr>
          </a:p>
        </p:txBody>
      </p:sp>
      <p:sp>
        <p:nvSpPr>
          <p:cNvPr id="28" name="TextBox 27">
            <a:extLst>
              <a:ext uri="{FF2B5EF4-FFF2-40B4-BE49-F238E27FC236}">
                <a16:creationId xmlns:a16="http://schemas.microsoft.com/office/drawing/2014/main" id="{DCA96073-8851-32F5-6CC1-D61311674945}"/>
              </a:ext>
            </a:extLst>
          </p:cNvPr>
          <p:cNvSpPr txBox="1"/>
          <p:nvPr/>
        </p:nvSpPr>
        <p:spPr>
          <a:xfrm>
            <a:off x="838200" y="571500"/>
            <a:ext cx="3276600" cy="1447800"/>
          </a:xfrm>
          <a:prstGeom prst="rect">
            <a:avLst/>
          </a:prstGeom>
          <a:solidFill>
            <a:schemeClr val="bg1"/>
          </a:solidFill>
        </p:spPr>
        <p:txBody>
          <a:bodyPr wrap="square" rtlCol="0">
            <a:spAutoFit/>
          </a:bodyPr>
          <a:lstStyle/>
          <a:p>
            <a:endParaRPr lang="en-IN" dirty="0"/>
          </a:p>
        </p:txBody>
      </p:sp>
      <p:pic>
        <p:nvPicPr>
          <p:cNvPr id="27" name="Picture 26">
            <a:extLst>
              <a:ext uri="{FF2B5EF4-FFF2-40B4-BE49-F238E27FC236}">
                <a16:creationId xmlns:a16="http://schemas.microsoft.com/office/drawing/2014/main" id="{6457854A-48DB-66EE-B43C-3D7B3C639D9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5800" y="571500"/>
            <a:ext cx="3657600" cy="15240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flipH="1">
            <a:off x="6019800" y="9639300"/>
            <a:ext cx="796492"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1295400" y="0"/>
            <a:ext cx="2721904" cy="4079133"/>
            <a:chOff x="0" y="0"/>
            <a:chExt cx="450631" cy="675330"/>
          </a:xfrm>
        </p:grpSpPr>
        <p:sp>
          <p:nvSpPr>
            <p:cNvPr id="4" name="Freeform 4"/>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5" name="TextBox 5"/>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800000">
            <a:off x="-4" y="723900"/>
            <a:ext cx="5187569" cy="9697338"/>
            <a:chOff x="0" y="0"/>
            <a:chExt cx="450631" cy="788873"/>
          </a:xfrm>
        </p:grpSpPr>
        <p:sp>
          <p:nvSpPr>
            <p:cNvPr id="7" name="Freeform 7"/>
            <p:cNvSpPr/>
            <p:nvPr/>
          </p:nvSpPr>
          <p:spPr>
            <a:xfrm>
              <a:off x="0" y="0"/>
              <a:ext cx="450631" cy="788873"/>
            </a:xfrm>
            <a:custGeom>
              <a:avLst/>
              <a:gdLst/>
              <a:ahLst/>
              <a:cxnLst/>
              <a:rect l="l" t="t" r="r" b="b"/>
              <a:pathLst>
                <a:path w="450631" h="788873">
                  <a:moveTo>
                    <a:pt x="450631" y="0"/>
                  </a:moveTo>
                  <a:lnTo>
                    <a:pt x="450631" y="788873"/>
                  </a:lnTo>
                  <a:lnTo>
                    <a:pt x="225315" y="661873"/>
                  </a:lnTo>
                  <a:lnTo>
                    <a:pt x="0" y="788873"/>
                  </a:lnTo>
                  <a:lnTo>
                    <a:pt x="0" y="0"/>
                  </a:lnTo>
                  <a:lnTo>
                    <a:pt x="450631" y="0"/>
                  </a:lnTo>
                  <a:close/>
                </a:path>
              </a:pathLst>
            </a:custGeom>
            <a:solidFill>
              <a:srgbClr val="211F20"/>
            </a:solidFill>
          </p:spPr>
        </p:sp>
        <p:sp>
          <p:nvSpPr>
            <p:cNvPr id="8" name="TextBox 8"/>
            <p:cNvSpPr txBox="1"/>
            <p:nvPr/>
          </p:nvSpPr>
          <p:spPr>
            <a:xfrm>
              <a:off x="0" y="-38100"/>
              <a:ext cx="450631" cy="69997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611600" y="-8001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a:grpSpLocks noChangeAspect="1"/>
          </p:cNvGrpSpPr>
          <p:nvPr/>
        </p:nvGrpSpPr>
        <p:grpSpPr>
          <a:xfrm>
            <a:off x="2327483" y="3606178"/>
            <a:ext cx="5720172" cy="5720172"/>
            <a:chOff x="0" y="0"/>
            <a:chExt cx="6350000" cy="6350000"/>
          </a:xfrm>
        </p:grpSpPr>
        <p:sp>
          <p:nvSpPr>
            <p:cNvPr id="12" name="Freeform 12"/>
            <p:cNvSpPr/>
            <p:nvPr/>
          </p:nvSpPr>
          <p:spPr>
            <a:xfrm>
              <a:off x="799851" y="606920"/>
              <a:ext cx="5039359" cy="5039359"/>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extLst>
                  <a:ext uri="{28A0092B-C50C-407E-A947-70E740481C1C}">
                    <a14:useLocalDpi xmlns:a14="http://schemas.microsoft.com/office/drawing/2010/main" val="0"/>
                  </a:ext>
                </a:extLst>
              </a:blip>
              <a:stretch>
                <a:fillRect l="-2442" t="916" r="2442" b="-916"/>
              </a:stretch>
            </a:blipFill>
          </p:spPr>
          <p:txBody>
            <a:bodyPr/>
            <a:lstStyle/>
            <a:p>
              <a:endParaRPr lang="en-IN" dirty="0"/>
            </a:p>
          </p:txBody>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6F6F7"/>
            </a:solidFill>
          </p:spPr>
        </p:sp>
      </p:grpSp>
      <p:sp>
        <p:nvSpPr>
          <p:cNvPr id="14" name="Freeform 14"/>
          <p:cNvSpPr/>
          <p:nvPr/>
        </p:nvSpPr>
        <p:spPr>
          <a:xfrm>
            <a:off x="6731367" y="5995028"/>
            <a:ext cx="1316288" cy="1316288"/>
          </a:xfrm>
          <a:custGeom>
            <a:avLst/>
            <a:gdLst/>
            <a:ahLst/>
            <a:cxnLst/>
            <a:rect l="l" t="t" r="r" b="b"/>
            <a:pathLst>
              <a:path w="1316288" h="1316288">
                <a:moveTo>
                  <a:pt x="0" y="0"/>
                </a:moveTo>
                <a:lnTo>
                  <a:pt x="1316288" y="0"/>
                </a:lnTo>
                <a:lnTo>
                  <a:pt x="1316288" y="1316288"/>
                </a:lnTo>
                <a:lnTo>
                  <a:pt x="0" y="13162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8915400" y="3510069"/>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9601200" y="1333500"/>
            <a:ext cx="6627482" cy="1000274"/>
          </a:xfrm>
          <a:prstGeom prst="rect">
            <a:avLst/>
          </a:prstGeom>
        </p:spPr>
        <p:txBody>
          <a:bodyPr lIns="0" tIns="0" rIns="0" bIns="0" rtlCol="0" anchor="t">
            <a:spAutoFit/>
          </a:bodyPr>
          <a:lstStyle/>
          <a:p>
            <a:pPr algn="l">
              <a:lnSpc>
                <a:spcPts val="7840"/>
              </a:lnSpc>
            </a:pPr>
            <a:r>
              <a:rPr lang="en-US" sz="8000" b="1" spc="-336" dirty="0">
                <a:solidFill>
                  <a:srgbClr val="211F20"/>
                </a:solidFill>
                <a:latin typeface="Montserrat Classic Bold"/>
                <a:ea typeface="Montserrat Classic Bold"/>
                <a:cs typeface="Montserrat Classic Bold"/>
                <a:sym typeface="Montserrat Classic Bold"/>
              </a:rPr>
              <a:t>Objective </a:t>
            </a:r>
            <a:endParaRPr lang="en-US" sz="8000" b="1" spc="-336" dirty="0">
              <a:solidFill>
                <a:srgbClr val="F27D33"/>
              </a:solidFill>
              <a:latin typeface="Montserrat Classic Bold"/>
              <a:ea typeface="Montserrat Classic Bold"/>
              <a:cs typeface="Montserrat Classic Bold"/>
              <a:sym typeface="Montserrat Classic Bold"/>
            </a:endParaRPr>
          </a:p>
        </p:txBody>
      </p:sp>
      <p:sp>
        <p:nvSpPr>
          <p:cNvPr id="19" name="TextBox 19"/>
          <p:cNvSpPr txBox="1"/>
          <p:nvPr/>
        </p:nvSpPr>
        <p:spPr>
          <a:xfrm>
            <a:off x="9622007" y="3390900"/>
            <a:ext cx="7959386" cy="923330"/>
          </a:xfrm>
          <a:prstGeom prst="rect">
            <a:avLst/>
          </a:prstGeom>
        </p:spPr>
        <p:txBody>
          <a:bodyPr wrap="square" lIns="0" tIns="0" rIns="0" bIns="0" rtlCol="0" anchor="t">
            <a:spAutoFit/>
          </a:bodyPr>
          <a:lstStyle/>
          <a:p>
            <a:pPr algn="ctr"/>
            <a:r>
              <a:rPr lang="en-US" sz="2000" b="1" i="0" dirty="0">
                <a:effectLst/>
                <a:latin typeface="Arial Unicode MS"/>
              </a:rPr>
              <a:t>Data Integration and Transformation</a:t>
            </a:r>
            <a:r>
              <a:rPr lang="en-US" sz="2000" b="0" i="0" dirty="0">
                <a:effectLst/>
                <a:latin typeface="Arial Unicode MS"/>
              </a:rPr>
              <a:t> - Connect to raw CSV files containing transaction, product, customer, and sales territory data, and apply advanced data cleaning techniques to prepare it for analysis.</a:t>
            </a:r>
            <a:endParaRPr lang="en-US" sz="4000" b="0" i="0" dirty="0">
              <a:effectLst/>
              <a:latin typeface="Segoe UI" panose="020B0502040204020203" pitchFamily="34" charset="0"/>
            </a:endParaRPr>
          </a:p>
        </p:txBody>
      </p:sp>
      <p:sp>
        <p:nvSpPr>
          <p:cNvPr id="21" name="Freeform 21"/>
          <p:cNvSpPr/>
          <p:nvPr/>
        </p:nvSpPr>
        <p:spPr>
          <a:xfrm>
            <a:off x="8915400" y="4991100"/>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8915400" y="6515100"/>
            <a:ext cx="412928" cy="383507"/>
          </a:xfrm>
          <a:custGeom>
            <a:avLst/>
            <a:gdLst/>
            <a:ahLst/>
            <a:cxnLst/>
            <a:rect l="l" t="t" r="r" b="b"/>
            <a:pathLst>
              <a:path w="412928" h="383507">
                <a:moveTo>
                  <a:pt x="0" y="0"/>
                </a:moveTo>
                <a:lnTo>
                  <a:pt x="412928" y="0"/>
                </a:lnTo>
                <a:lnTo>
                  <a:pt x="412928" y="383507"/>
                </a:lnTo>
                <a:lnTo>
                  <a:pt x="0" y="3835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8915400" y="8191500"/>
            <a:ext cx="412928" cy="383507"/>
          </a:xfrm>
          <a:custGeom>
            <a:avLst/>
            <a:gdLst/>
            <a:ahLst/>
            <a:cxnLst/>
            <a:rect l="l" t="t" r="r" b="b"/>
            <a:pathLst>
              <a:path w="412928" h="383507">
                <a:moveTo>
                  <a:pt x="0" y="0"/>
                </a:moveTo>
                <a:lnTo>
                  <a:pt x="412928" y="0"/>
                </a:lnTo>
                <a:lnTo>
                  <a:pt x="412928" y="383508"/>
                </a:lnTo>
                <a:lnTo>
                  <a:pt x="0" y="3835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4">
            <a:extLst>
              <a:ext uri="{FF2B5EF4-FFF2-40B4-BE49-F238E27FC236}">
                <a16:creationId xmlns:a16="http://schemas.microsoft.com/office/drawing/2014/main" id="{81C5A449-9413-0D11-7752-C258311B2835}"/>
              </a:ext>
            </a:extLst>
          </p:cNvPr>
          <p:cNvSpPr txBox="1"/>
          <p:nvPr/>
        </p:nvSpPr>
        <p:spPr>
          <a:xfrm>
            <a:off x="9525000" y="4838700"/>
            <a:ext cx="8153400" cy="1323439"/>
          </a:xfrm>
          <a:prstGeom prst="rect">
            <a:avLst/>
          </a:prstGeom>
          <a:noFill/>
        </p:spPr>
        <p:txBody>
          <a:bodyPr wrap="square" rtlCol="0">
            <a:spAutoFit/>
          </a:bodyPr>
          <a:lstStyle/>
          <a:p>
            <a:pPr algn="ctr"/>
            <a:r>
              <a:rPr lang="en-US" sz="2000" b="1" i="0" dirty="0">
                <a:effectLst/>
                <a:latin typeface="Arial Unicode MS"/>
              </a:rPr>
              <a:t>Relational Data Modeling</a:t>
            </a:r>
            <a:r>
              <a:rPr lang="en-US" sz="2000" b="0" i="0" dirty="0">
                <a:effectLst/>
                <a:latin typeface="Arial Unicode MS"/>
              </a:rPr>
              <a:t> - Construct a robust relational data model that </a:t>
            </a:r>
            <a:r>
              <a:rPr lang="en-US" sz="2000" dirty="0">
                <a:latin typeface="Arial Unicode MS"/>
              </a:rPr>
              <a:t>establishes</a:t>
            </a:r>
            <a:r>
              <a:rPr lang="en-US" sz="2000" b="0" i="0" dirty="0">
                <a:effectLst/>
                <a:latin typeface="Arial Unicode MS"/>
              </a:rPr>
              <a:t> clear relationships between datasets, ensuring seamless data flow and accurate analytics.</a:t>
            </a:r>
          </a:p>
          <a:p>
            <a:pPr algn="ctr"/>
            <a:endParaRPr lang="en-IN" sz="2000" dirty="0"/>
          </a:p>
        </p:txBody>
      </p:sp>
      <p:sp>
        <p:nvSpPr>
          <p:cNvPr id="26" name="TextBox 25">
            <a:extLst>
              <a:ext uri="{FF2B5EF4-FFF2-40B4-BE49-F238E27FC236}">
                <a16:creationId xmlns:a16="http://schemas.microsoft.com/office/drawing/2014/main" id="{CD469CE9-F14A-456F-5362-53656136AC6C}"/>
              </a:ext>
            </a:extLst>
          </p:cNvPr>
          <p:cNvSpPr txBox="1"/>
          <p:nvPr/>
        </p:nvSpPr>
        <p:spPr>
          <a:xfrm>
            <a:off x="9867900" y="6134100"/>
            <a:ext cx="7467600" cy="5016758"/>
          </a:xfrm>
          <a:prstGeom prst="rect">
            <a:avLst/>
          </a:prstGeom>
          <a:noFill/>
        </p:spPr>
        <p:txBody>
          <a:bodyPr wrap="square" rtlCol="0">
            <a:spAutoFit/>
          </a:bodyPr>
          <a:lstStyle/>
          <a:p>
            <a:pPr algn="ctr"/>
            <a:endParaRPr lang="en-US" sz="2000" dirty="0">
              <a:latin typeface="Arial Unicode MS"/>
            </a:endParaRPr>
          </a:p>
          <a:p>
            <a:pPr algn="ctr"/>
            <a:r>
              <a:rPr lang="en-US" sz="2000" dirty="0">
                <a:effectLst/>
                <a:latin typeface="Arial Unicode MS"/>
              </a:rPr>
              <a:t>. </a:t>
            </a:r>
            <a:r>
              <a:rPr lang="en-US" sz="2000" b="1" dirty="0">
                <a:effectLst/>
                <a:latin typeface="Arial Unicode MS"/>
              </a:rPr>
              <a:t>Advanced Calculations with DAX </a:t>
            </a:r>
            <a:r>
              <a:rPr lang="en-US" sz="2000" dirty="0">
                <a:effectLst/>
                <a:latin typeface="Arial Unicode MS"/>
              </a:rPr>
              <a:t>- Develop d</a:t>
            </a:r>
            <a:r>
              <a:rPr lang="en-US" sz="2000" b="1" dirty="0">
                <a:effectLst/>
                <a:latin typeface="Arial Unicode MS"/>
              </a:rPr>
              <a:t>ynamic KPIs and measures using DAX </a:t>
            </a:r>
            <a:r>
              <a:rPr lang="en-US" sz="2000" dirty="0">
                <a:effectLst/>
                <a:latin typeface="Arial Unicode MS"/>
              </a:rPr>
              <a:t>to track essential metrics like sales, revenue, profit, and returns, providing actionable insights into business performance.</a:t>
            </a:r>
            <a:endParaRPr lang="en-US" sz="2000" dirty="0">
              <a:effectLst/>
            </a:endParaRPr>
          </a:p>
          <a:p>
            <a:endParaRPr lang="en-US" sz="2000" dirty="0">
              <a:effectLst/>
            </a:endParaRPr>
          </a:p>
          <a:p>
            <a:pPr algn="ctr"/>
            <a:endParaRPr lang="en-US" sz="2000" dirty="0"/>
          </a:p>
          <a:p>
            <a:pPr algn="ctr"/>
            <a:r>
              <a:rPr lang="en-US" sz="2000" dirty="0">
                <a:effectLst/>
                <a:latin typeface="Arial Unicode MS"/>
              </a:rPr>
              <a:t> </a:t>
            </a:r>
            <a:r>
              <a:rPr lang="en-US" sz="2000" b="1" dirty="0">
                <a:effectLst/>
                <a:latin typeface="Arial Unicode MS"/>
              </a:rPr>
              <a:t>Interactive Dashboard Design</a:t>
            </a:r>
            <a:r>
              <a:rPr lang="en-US" sz="2000" dirty="0">
                <a:effectLst/>
                <a:latin typeface="Arial Unicode MS"/>
              </a:rPr>
              <a:t> - Build an intuitive and visually compelling dashboard that allows management to compare regional performance, analyze product-level trends, and identify high-value customers, empowering data-driven decisions.</a:t>
            </a:r>
            <a:endParaRPr lang="en-US" sz="2000" dirty="0">
              <a:effectLst/>
            </a:endParaRPr>
          </a:p>
          <a:p>
            <a:br>
              <a:rPr lang="en-US" sz="2000" dirty="0">
                <a:effectLst/>
              </a:rPr>
            </a:br>
            <a:br>
              <a:rPr lang="en-US" sz="2000" dirty="0">
                <a:effectLst/>
              </a:rPr>
            </a:br>
            <a:endParaRPr lang="en-US" sz="2000" dirty="0">
              <a:effectLst/>
            </a:endParaRPr>
          </a:p>
          <a:p>
            <a:br>
              <a:rPr lang="en-US" sz="2000" dirty="0">
                <a:effectLst/>
              </a:rPr>
            </a:b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D61E-1767-6BBC-E06B-FAEFB4F9C68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9CFE311-068B-7827-5C81-4D5C618F2422}"/>
              </a:ext>
            </a:extLst>
          </p:cNvPr>
          <p:cNvGrpSpPr/>
          <p:nvPr/>
        </p:nvGrpSpPr>
        <p:grpSpPr>
          <a:xfrm rot="-5400000">
            <a:off x="11325687" y="-3057987"/>
            <a:ext cx="2211024" cy="9012798"/>
            <a:chOff x="0" y="0"/>
            <a:chExt cx="450631" cy="1836906"/>
          </a:xfrm>
        </p:grpSpPr>
        <p:sp>
          <p:nvSpPr>
            <p:cNvPr id="4" name="Freeform 4">
              <a:extLst>
                <a:ext uri="{FF2B5EF4-FFF2-40B4-BE49-F238E27FC236}">
                  <a16:creationId xmlns:a16="http://schemas.microsoft.com/office/drawing/2014/main" id="{0038F1AF-8AA9-1A4A-B69B-A89B9A008373}"/>
                </a:ext>
              </a:extLst>
            </p:cNvPr>
            <p:cNvSpPr/>
            <p:nvPr/>
          </p:nvSpPr>
          <p:spPr>
            <a:xfrm>
              <a:off x="0" y="0"/>
              <a:ext cx="450631" cy="1836906"/>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F27D33"/>
            </a:solidFill>
          </p:spPr>
        </p:sp>
        <p:sp>
          <p:nvSpPr>
            <p:cNvPr id="5" name="TextBox 5">
              <a:extLst>
                <a:ext uri="{FF2B5EF4-FFF2-40B4-BE49-F238E27FC236}">
                  <a16:creationId xmlns:a16="http://schemas.microsoft.com/office/drawing/2014/main" id="{147B1159-FF67-2E91-EEC0-5D5E4A4DA643}"/>
                </a:ext>
              </a:extLst>
            </p:cNvPr>
            <p:cNvSpPr txBox="1"/>
            <p:nvPr/>
          </p:nvSpPr>
          <p:spPr>
            <a:xfrm>
              <a:off x="0" y="-38100"/>
              <a:ext cx="450631" cy="174800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29CCB7E8-00BB-DF21-ED6B-FECD30F566F8}"/>
              </a:ext>
            </a:extLst>
          </p:cNvPr>
          <p:cNvGrpSpPr/>
          <p:nvPr/>
        </p:nvGrpSpPr>
        <p:grpSpPr>
          <a:xfrm rot="-5400000">
            <a:off x="5848351" y="-5837960"/>
            <a:ext cx="3009899" cy="14706600"/>
            <a:chOff x="0" y="0"/>
            <a:chExt cx="450631" cy="1836906"/>
          </a:xfrm>
        </p:grpSpPr>
        <p:sp>
          <p:nvSpPr>
            <p:cNvPr id="7" name="Freeform 7">
              <a:extLst>
                <a:ext uri="{FF2B5EF4-FFF2-40B4-BE49-F238E27FC236}">
                  <a16:creationId xmlns:a16="http://schemas.microsoft.com/office/drawing/2014/main" id="{A6260BB7-7E23-E700-5CA0-AB52FC794265}"/>
                </a:ext>
              </a:extLst>
            </p:cNvPr>
            <p:cNvSpPr/>
            <p:nvPr/>
          </p:nvSpPr>
          <p:spPr>
            <a:xfrm>
              <a:off x="0" y="0"/>
              <a:ext cx="450631" cy="1836906"/>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211F20"/>
            </a:solidFill>
          </p:spPr>
        </p:sp>
        <p:sp>
          <p:nvSpPr>
            <p:cNvPr id="8" name="TextBox 8">
              <a:extLst>
                <a:ext uri="{FF2B5EF4-FFF2-40B4-BE49-F238E27FC236}">
                  <a16:creationId xmlns:a16="http://schemas.microsoft.com/office/drawing/2014/main" id="{5ABC8393-1AB9-B1C5-EC52-398FBC45AF61}"/>
                </a:ext>
              </a:extLst>
            </p:cNvPr>
            <p:cNvSpPr txBox="1"/>
            <p:nvPr/>
          </p:nvSpPr>
          <p:spPr>
            <a:xfrm>
              <a:off x="0" y="-38100"/>
              <a:ext cx="450631" cy="174800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a:extLst>
              <a:ext uri="{FF2B5EF4-FFF2-40B4-BE49-F238E27FC236}">
                <a16:creationId xmlns:a16="http://schemas.microsoft.com/office/drawing/2014/main" id="{F6DE29EB-A4DB-C793-90E0-E9B0AF33589F}"/>
              </a:ext>
            </a:extLst>
          </p:cNvPr>
          <p:cNvSpPr/>
          <p:nvPr/>
        </p:nvSpPr>
        <p:spPr>
          <a:xfrm>
            <a:off x="16611600" y="-723900"/>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a:extLst>
              <a:ext uri="{FF2B5EF4-FFF2-40B4-BE49-F238E27FC236}">
                <a16:creationId xmlns:a16="http://schemas.microsoft.com/office/drawing/2014/main" id="{E6F1F2B0-95B8-0B8F-6E4C-891F71ACD6F6}"/>
              </a:ext>
            </a:extLst>
          </p:cNvPr>
          <p:cNvSpPr txBox="1"/>
          <p:nvPr/>
        </p:nvSpPr>
        <p:spPr>
          <a:xfrm>
            <a:off x="990600" y="876300"/>
            <a:ext cx="13792200" cy="1000274"/>
          </a:xfrm>
          <a:prstGeom prst="rect">
            <a:avLst/>
          </a:prstGeom>
        </p:spPr>
        <p:txBody>
          <a:bodyPr wrap="square" lIns="0" tIns="0" rIns="0" bIns="0" rtlCol="0" anchor="t">
            <a:spAutoFit/>
          </a:bodyPr>
          <a:lstStyle/>
          <a:p>
            <a:pPr algn="l">
              <a:lnSpc>
                <a:spcPts val="7840"/>
              </a:lnSpc>
            </a:pPr>
            <a:r>
              <a:rPr lang="en-US" sz="6600" b="1" spc="-336" dirty="0">
                <a:solidFill>
                  <a:srgbClr val="FFFFFF"/>
                </a:solidFill>
                <a:latin typeface="Montserrat Classic Bold"/>
                <a:ea typeface="Montserrat Classic Bold"/>
                <a:cs typeface="Montserrat Classic Bold"/>
                <a:sym typeface="Montserrat Classic Bold"/>
              </a:rPr>
              <a:t>Models  view </a:t>
            </a:r>
            <a:r>
              <a:rPr lang="en-US" sz="6600" b="1" spc="-336" dirty="0">
                <a:solidFill>
                  <a:schemeClr val="accent6">
                    <a:lumMod val="75000"/>
                  </a:schemeClr>
                </a:solidFill>
                <a:latin typeface="Montserrat Classic Bold"/>
                <a:ea typeface="Montserrat Classic Bold"/>
                <a:cs typeface="Montserrat Classic Bold"/>
                <a:sym typeface="Montserrat Classic Bold"/>
              </a:rPr>
              <a:t>and</a:t>
            </a:r>
            <a:r>
              <a:rPr lang="en-US" sz="6600" b="1" spc="-336" dirty="0">
                <a:solidFill>
                  <a:srgbClr val="FFFFFF"/>
                </a:solidFill>
                <a:latin typeface="Montserrat Classic Bold"/>
                <a:ea typeface="Montserrat Classic Bold"/>
                <a:cs typeface="Montserrat Classic Bold"/>
                <a:sym typeface="Montserrat Classic Bold"/>
              </a:rPr>
              <a:t> </a:t>
            </a:r>
            <a:r>
              <a:rPr lang="en-US" sz="6600" b="1" spc="-336" dirty="0">
                <a:solidFill>
                  <a:schemeClr val="bg1"/>
                </a:solidFill>
                <a:latin typeface="Montserrat Classic Bold"/>
                <a:ea typeface="Montserrat Classic Bold"/>
                <a:cs typeface="Montserrat Classic Bold"/>
                <a:sym typeface="Montserrat Classic Bold"/>
              </a:rPr>
              <a:t>relationship</a:t>
            </a:r>
          </a:p>
        </p:txBody>
      </p:sp>
      <p:pic>
        <p:nvPicPr>
          <p:cNvPr id="24" name="Picture 23">
            <a:extLst>
              <a:ext uri="{FF2B5EF4-FFF2-40B4-BE49-F238E27FC236}">
                <a16:creationId xmlns:a16="http://schemas.microsoft.com/office/drawing/2014/main" id="{B301C185-D4C6-A3C6-938D-7CA883C0E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238500"/>
            <a:ext cx="17297400" cy="6865988"/>
          </a:xfrm>
          <a:prstGeom prst="rect">
            <a:avLst/>
          </a:prstGeom>
        </p:spPr>
      </p:pic>
      <p:pic>
        <p:nvPicPr>
          <p:cNvPr id="26" name="Picture 25">
            <a:extLst>
              <a:ext uri="{FF2B5EF4-FFF2-40B4-BE49-F238E27FC236}">
                <a16:creationId xmlns:a16="http://schemas.microsoft.com/office/drawing/2014/main" id="{4F1FFD4D-0B5F-86F8-DDB7-5B51BD326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400" y="876300"/>
            <a:ext cx="1066800" cy="1136754"/>
          </a:xfrm>
          <a:prstGeom prst="ellipse">
            <a:avLst/>
          </a:prstGeom>
          <a:ln>
            <a:noFill/>
          </a:ln>
          <a:effectLst>
            <a:softEdge rad="112500"/>
          </a:effectLst>
        </p:spPr>
      </p:pic>
    </p:spTree>
    <p:extLst>
      <p:ext uri="{BB962C8B-B14F-4D97-AF65-F5344CB8AC3E}">
        <p14:creationId xmlns:p14="http://schemas.microsoft.com/office/powerpoint/2010/main" val="303313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7"/>
        </a:solidFill>
        <a:effectLst/>
      </p:bgPr>
    </p:bg>
    <p:spTree>
      <p:nvGrpSpPr>
        <p:cNvPr id="1" name=""/>
        <p:cNvGrpSpPr/>
        <p:nvPr/>
      </p:nvGrpSpPr>
      <p:grpSpPr>
        <a:xfrm>
          <a:off x="0" y="0"/>
          <a:ext cx="0" cy="0"/>
          <a:chOff x="0" y="0"/>
          <a:chExt cx="0" cy="0"/>
        </a:xfrm>
      </p:grpSpPr>
      <p:sp>
        <p:nvSpPr>
          <p:cNvPr id="2" name="Freeform 2"/>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Scroll: Horizontal 44">
            <a:extLst>
              <a:ext uri="{FF2B5EF4-FFF2-40B4-BE49-F238E27FC236}">
                <a16:creationId xmlns:a16="http://schemas.microsoft.com/office/drawing/2014/main" id="{5B8B61F0-8721-514F-2162-18EF28289EDF}"/>
              </a:ext>
            </a:extLst>
          </p:cNvPr>
          <p:cNvSpPr/>
          <p:nvPr/>
        </p:nvSpPr>
        <p:spPr>
          <a:xfrm>
            <a:off x="4419600" y="2324100"/>
            <a:ext cx="13411200" cy="2209800"/>
          </a:xfrm>
          <a:prstGeom prst="horizontalScroll">
            <a:avLst>
              <a:gd name="adj" fmla="val 1529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6" name="Scroll: Horizontal 45">
            <a:extLst>
              <a:ext uri="{FF2B5EF4-FFF2-40B4-BE49-F238E27FC236}">
                <a16:creationId xmlns:a16="http://schemas.microsoft.com/office/drawing/2014/main" id="{D34B873C-FBC0-C192-2661-97D225DD9B72}"/>
              </a:ext>
            </a:extLst>
          </p:cNvPr>
          <p:cNvSpPr/>
          <p:nvPr/>
        </p:nvSpPr>
        <p:spPr>
          <a:xfrm>
            <a:off x="4419600" y="4991100"/>
            <a:ext cx="13487400" cy="2057400"/>
          </a:xfrm>
          <a:prstGeom prst="horizontalScroll">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7" name="Scroll: Horizontal 46">
            <a:extLst>
              <a:ext uri="{FF2B5EF4-FFF2-40B4-BE49-F238E27FC236}">
                <a16:creationId xmlns:a16="http://schemas.microsoft.com/office/drawing/2014/main" id="{C0B806DC-FDCE-9906-01AD-C21B7420613E}"/>
              </a:ext>
            </a:extLst>
          </p:cNvPr>
          <p:cNvSpPr/>
          <p:nvPr/>
        </p:nvSpPr>
        <p:spPr>
          <a:xfrm>
            <a:off x="4419600" y="7505700"/>
            <a:ext cx="13411200" cy="2057400"/>
          </a:xfrm>
          <a:prstGeom prst="horizontalScroll">
            <a:avLst/>
          </a:prstGeom>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dk1"/>
              </a:solidFill>
            </a:endParaRPr>
          </a:p>
        </p:txBody>
      </p:sp>
      <p:pic>
        <p:nvPicPr>
          <p:cNvPr id="49" name="Graphic 48" descr="Money">
            <a:hlinkClick r:id="rId4" action="ppaction://hlinksldjump"/>
            <a:extLst>
              <a:ext uri="{FF2B5EF4-FFF2-40B4-BE49-F238E27FC236}">
                <a16:creationId xmlns:a16="http://schemas.microsoft.com/office/drawing/2014/main" id="{BB013A7C-6EE6-A8BF-2279-87C6A546E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1200" y="2628900"/>
            <a:ext cx="838200" cy="838200"/>
          </a:xfrm>
          <a:prstGeom prst="rect">
            <a:avLst/>
          </a:prstGeom>
        </p:spPr>
      </p:pic>
      <p:pic>
        <p:nvPicPr>
          <p:cNvPr id="51" name="Graphic 50" descr="Target Audience">
            <a:hlinkClick r:id="rId7" action="ppaction://hlinksldjump"/>
            <a:extLst>
              <a:ext uri="{FF2B5EF4-FFF2-40B4-BE49-F238E27FC236}">
                <a16:creationId xmlns:a16="http://schemas.microsoft.com/office/drawing/2014/main" id="{1C01DC0C-30ED-984C-536E-567AB8C3A6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1200" y="7886700"/>
            <a:ext cx="914400" cy="914400"/>
          </a:xfrm>
          <a:prstGeom prst="rect">
            <a:avLst/>
          </a:prstGeom>
        </p:spPr>
      </p:pic>
      <p:pic>
        <p:nvPicPr>
          <p:cNvPr id="53" name="Graphic 52" descr="Box">
            <a:hlinkClick r:id="rId10" action="ppaction://hlinksldjump"/>
            <a:extLst>
              <a:ext uri="{FF2B5EF4-FFF2-40B4-BE49-F238E27FC236}">
                <a16:creationId xmlns:a16="http://schemas.microsoft.com/office/drawing/2014/main" id="{9C856F59-A326-E9EA-573D-53BE666050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81200" y="5219700"/>
            <a:ext cx="838200" cy="838200"/>
          </a:xfrm>
          <a:prstGeom prst="rect">
            <a:avLst/>
          </a:prstGeom>
        </p:spPr>
      </p:pic>
      <p:sp>
        <p:nvSpPr>
          <p:cNvPr id="54" name="Freeform 7">
            <a:extLst>
              <a:ext uri="{FF2B5EF4-FFF2-40B4-BE49-F238E27FC236}">
                <a16:creationId xmlns:a16="http://schemas.microsoft.com/office/drawing/2014/main" id="{14DC8B6D-71B1-C702-DD77-491F94A879BB}"/>
              </a:ext>
            </a:extLst>
          </p:cNvPr>
          <p:cNvSpPr/>
          <p:nvPr/>
        </p:nvSpPr>
        <p:spPr>
          <a:xfrm rot="16200000">
            <a:off x="6151418" y="-6172200"/>
            <a:ext cx="1676399" cy="14020800"/>
          </a:xfrm>
          <a:custGeom>
            <a:avLst/>
            <a:gdLst/>
            <a:ahLst/>
            <a:cxnLst/>
            <a:rect l="l" t="t" r="r" b="b"/>
            <a:pathLst>
              <a:path w="450631" h="1836906">
                <a:moveTo>
                  <a:pt x="450631" y="0"/>
                </a:moveTo>
                <a:lnTo>
                  <a:pt x="450631" y="1836906"/>
                </a:lnTo>
                <a:lnTo>
                  <a:pt x="225315" y="1709906"/>
                </a:lnTo>
                <a:lnTo>
                  <a:pt x="0" y="1836906"/>
                </a:lnTo>
                <a:lnTo>
                  <a:pt x="0" y="0"/>
                </a:lnTo>
                <a:lnTo>
                  <a:pt x="450631" y="0"/>
                </a:lnTo>
                <a:close/>
              </a:path>
            </a:pathLst>
          </a:custGeom>
          <a:solidFill>
            <a:srgbClr val="211F20"/>
          </a:solidFill>
        </p:spPr>
        <p:txBody>
          <a:bodyPr/>
          <a:lstStyle/>
          <a:p>
            <a:endParaRPr lang="en-IN" dirty="0"/>
          </a:p>
        </p:txBody>
      </p:sp>
      <p:sp>
        <p:nvSpPr>
          <p:cNvPr id="7" name="TextBox 7"/>
          <p:cNvSpPr txBox="1"/>
          <p:nvPr/>
        </p:nvSpPr>
        <p:spPr>
          <a:xfrm>
            <a:off x="990600" y="342900"/>
            <a:ext cx="12801600" cy="1021049"/>
          </a:xfrm>
          <a:prstGeom prst="rect">
            <a:avLst/>
          </a:prstGeom>
        </p:spPr>
        <p:txBody>
          <a:bodyPr wrap="square" lIns="0" tIns="0" rIns="0" bIns="0" rtlCol="0" anchor="t">
            <a:spAutoFit/>
          </a:bodyPr>
          <a:lstStyle/>
          <a:p>
            <a:pPr>
              <a:lnSpc>
                <a:spcPts val="7840"/>
              </a:lnSpc>
            </a:pPr>
            <a:r>
              <a:rPr lang="en-US" sz="8000" b="1" spc="-336" dirty="0">
                <a:solidFill>
                  <a:schemeClr val="bg1"/>
                </a:solidFill>
                <a:latin typeface="Montserrat Classic Bold"/>
                <a:ea typeface="Montserrat Classic Bold"/>
                <a:cs typeface="Montserrat Classic Bold"/>
                <a:sym typeface="Montserrat Classic Bold"/>
              </a:rPr>
              <a:t>DASOAHBRD</a:t>
            </a:r>
            <a:r>
              <a:rPr lang="en-US" sz="8000" b="1" spc="-336" dirty="0">
                <a:solidFill>
                  <a:srgbClr val="211F20"/>
                </a:solidFill>
                <a:latin typeface="Montserrat Classic Bold"/>
                <a:ea typeface="Montserrat Classic Bold"/>
                <a:cs typeface="Montserrat Classic Bold"/>
                <a:sym typeface="Montserrat Classic Bold"/>
              </a:rPr>
              <a:t> </a:t>
            </a:r>
            <a:r>
              <a:rPr lang="en-US" sz="8000" b="1" spc="-336" dirty="0">
                <a:solidFill>
                  <a:schemeClr val="accent6">
                    <a:lumMod val="75000"/>
                  </a:schemeClr>
                </a:solidFill>
                <a:latin typeface="Montserrat Classic Bold"/>
                <a:ea typeface="Montserrat Classic Bold"/>
                <a:cs typeface="Montserrat Classic Bold"/>
                <a:sym typeface="Montserrat Classic Bold"/>
              </a:rPr>
              <a:t>OVERVIEW</a:t>
            </a:r>
          </a:p>
        </p:txBody>
      </p:sp>
      <p:sp>
        <p:nvSpPr>
          <p:cNvPr id="55" name="TextBox 54">
            <a:extLst>
              <a:ext uri="{FF2B5EF4-FFF2-40B4-BE49-F238E27FC236}">
                <a16:creationId xmlns:a16="http://schemas.microsoft.com/office/drawing/2014/main" id="{326D15AC-5510-CD2A-8F92-0A338C53F3A0}"/>
              </a:ext>
            </a:extLst>
          </p:cNvPr>
          <p:cNvSpPr txBox="1"/>
          <p:nvPr/>
        </p:nvSpPr>
        <p:spPr>
          <a:xfrm>
            <a:off x="4724400" y="2857500"/>
            <a:ext cx="13106400" cy="1015663"/>
          </a:xfrm>
          <a:prstGeom prst="rect">
            <a:avLst/>
          </a:prstGeom>
          <a:noFill/>
        </p:spPr>
        <p:txBody>
          <a:bodyPr wrap="square" rtlCol="0">
            <a:spAutoFit/>
          </a:bodyPr>
          <a:lstStyle/>
          <a:p>
            <a:pPr algn="ctr"/>
            <a:r>
              <a:rPr lang="en-US" sz="2000" dirty="0">
                <a:latin typeface="Bahnschrift Light SemiCondensed" panose="020B0502040204020203" pitchFamily="34" charset="0"/>
              </a:rPr>
              <a:t>The Revenue Dashboard provides a comprehensive view of the company's financial performance by focusing on total revenue, revenue trends over time, and monthly targets. This dashboard enables the management team to track financial growth, evaluate performance against set goals, and understand revenue patterns across different periods.</a:t>
            </a:r>
          </a:p>
        </p:txBody>
      </p:sp>
      <p:sp>
        <p:nvSpPr>
          <p:cNvPr id="56" name="TextBox 55">
            <a:extLst>
              <a:ext uri="{FF2B5EF4-FFF2-40B4-BE49-F238E27FC236}">
                <a16:creationId xmlns:a16="http://schemas.microsoft.com/office/drawing/2014/main" id="{A8A5C3F6-D269-908C-A9C6-C5B9E57D96BE}"/>
              </a:ext>
            </a:extLst>
          </p:cNvPr>
          <p:cNvSpPr txBox="1"/>
          <p:nvPr/>
        </p:nvSpPr>
        <p:spPr>
          <a:xfrm>
            <a:off x="228600" y="34671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REVENUE ANALYSIS</a:t>
            </a:r>
          </a:p>
        </p:txBody>
      </p:sp>
      <p:sp>
        <p:nvSpPr>
          <p:cNvPr id="57" name="TextBox 56">
            <a:extLst>
              <a:ext uri="{FF2B5EF4-FFF2-40B4-BE49-F238E27FC236}">
                <a16:creationId xmlns:a16="http://schemas.microsoft.com/office/drawing/2014/main" id="{EB0A05B3-5B7B-1F4B-A6E5-87A563572607}"/>
              </a:ext>
            </a:extLst>
          </p:cNvPr>
          <p:cNvSpPr txBox="1"/>
          <p:nvPr/>
        </p:nvSpPr>
        <p:spPr>
          <a:xfrm>
            <a:off x="152400" y="60579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PRODUCT ANALYSIS</a:t>
            </a:r>
          </a:p>
        </p:txBody>
      </p:sp>
      <p:sp>
        <p:nvSpPr>
          <p:cNvPr id="58" name="TextBox 57">
            <a:extLst>
              <a:ext uri="{FF2B5EF4-FFF2-40B4-BE49-F238E27FC236}">
                <a16:creationId xmlns:a16="http://schemas.microsoft.com/office/drawing/2014/main" id="{0E62E0AA-A3A2-B5CC-39E1-03C2F04FE829}"/>
              </a:ext>
            </a:extLst>
          </p:cNvPr>
          <p:cNvSpPr txBox="1"/>
          <p:nvPr/>
        </p:nvSpPr>
        <p:spPr>
          <a:xfrm>
            <a:off x="152400" y="8648700"/>
            <a:ext cx="4343400" cy="584775"/>
          </a:xfrm>
          <a:prstGeom prst="rect">
            <a:avLst/>
          </a:prstGeom>
          <a:noFill/>
        </p:spPr>
        <p:txBody>
          <a:bodyPr wrap="square" rtlCol="0">
            <a:spAutoFit/>
          </a:bodyPr>
          <a:lstStyle/>
          <a:p>
            <a:pPr algn="ctr"/>
            <a:r>
              <a:rPr lang="en-IN" sz="3200" dirty="0">
                <a:latin typeface="Britannic Bold" panose="020B0903060703020204" pitchFamily="34" charset="0"/>
              </a:rPr>
              <a:t>CUSTOMER ANALYSIS</a:t>
            </a:r>
          </a:p>
        </p:txBody>
      </p:sp>
      <p:sp>
        <p:nvSpPr>
          <p:cNvPr id="59" name="TextBox 58">
            <a:extLst>
              <a:ext uri="{FF2B5EF4-FFF2-40B4-BE49-F238E27FC236}">
                <a16:creationId xmlns:a16="http://schemas.microsoft.com/office/drawing/2014/main" id="{A4007456-9986-F4E0-7560-4E95BF34207C}"/>
              </a:ext>
            </a:extLst>
          </p:cNvPr>
          <p:cNvSpPr txBox="1"/>
          <p:nvPr/>
        </p:nvSpPr>
        <p:spPr>
          <a:xfrm>
            <a:off x="4572000" y="8039100"/>
            <a:ext cx="13182600" cy="1015663"/>
          </a:xfrm>
          <a:prstGeom prst="rect">
            <a:avLst/>
          </a:prstGeom>
          <a:noFill/>
        </p:spPr>
        <p:txBody>
          <a:bodyPr wrap="square" rtlCol="0">
            <a:spAutoFit/>
          </a:bodyPr>
          <a:lstStyle>
            <a:defPPr>
              <a:defRPr lang="en-US"/>
            </a:defPPr>
            <a:lvl1pPr algn="ctr">
              <a:defRPr sz="2000">
                <a:latin typeface="Bahnschrift Light SemiCondensed" panose="020B0502040204020203" pitchFamily="34" charset="0"/>
              </a:defRPr>
            </a:lvl1pPr>
          </a:lstStyle>
          <a:p>
            <a:r>
              <a:rPr lang="en-US" dirty="0"/>
              <a:t>The Orders Dashboard focuses on understanding customer demand through total orders, category breakdowns, and monthly targets. This dashboard serves as a valuable tool for identifying demand patterns, managing inventory efficiently, and ensuring that the business can meet customer needs effectively.</a:t>
            </a:r>
          </a:p>
        </p:txBody>
      </p:sp>
      <p:sp>
        <p:nvSpPr>
          <p:cNvPr id="61" name="TextBox 60">
            <a:extLst>
              <a:ext uri="{FF2B5EF4-FFF2-40B4-BE49-F238E27FC236}">
                <a16:creationId xmlns:a16="http://schemas.microsoft.com/office/drawing/2014/main" id="{5A0A7BC9-CFFA-42C7-A775-E1BF41C4DF36}"/>
              </a:ext>
            </a:extLst>
          </p:cNvPr>
          <p:cNvSpPr txBox="1"/>
          <p:nvPr/>
        </p:nvSpPr>
        <p:spPr>
          <a:xfrm>
            <a:off x="4876800" y="5448300"/>
            <a:ext cx="12699242" cy="1015663"/>
          </a:xfrm>
          <a:prstGeom prst="rect">
            <a:avLst/>
          </a:prstGeom>
          <a:noFill/>
        </p:spPr>
        <p:txBody>
          <a:bodyPr wrap="square" rtlCol="0">
            <a:spAutoFit/>
          </a:bodyPr>
          <a:lstStyle>
            <a:defPPr>
              <a:defRPr lang="en-US"/>
            </a:defPPr>
            <a:lvl1pPr algn="ctr">
              <a:defRPr sz="2000">
                <a:latin typeface="Bahnschrift Light SemiCondensed" panose="020B0502040204020203" pitchFamily="34" charset="0"/>
              </a:defRPr>
            </a:lvl1pPr>
          </a:lstStyle>
          <a:p>
            <a:r>
              <a:rPr lang="en-US" dirty="0"/>
              <a:t>The Product Performance Dashboard provides insights into how individual products are performing, focusing on orders by category and return rates. This dashboard is essential for managing product quality and customer satisfaction by highlighting which products drive sales and which may require improvement.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6D50B-041E-0CDA-ECDC-DBE86DB53B7C}"/>
            </a:ext>
          </a:extLst>
        </p:cNvPr>
        <p:cNvGrpSpPr/>
        <p:nvPr/>
      </p:nvGrpSpPr>
      <p:grpSpPr>
        <a:xfrm>
          <a:off x="0" y="0"/>
          <a:ext cx="0" cy="0"/>
          <a:chOff x="0" y="0"/>
          <a:chExt cx="0" cy="0"/>
        </a:xfrm>
      </p:grpSpPr>
      <p:pic>
        <p:nvPicPr>
          <p:cNvPr id="80" name="Picture 79">
            <a:extLst>
              <a:ext uri="{FF2B5EF4-FFF2-40B4-BE49-F238E27FC236}">
                <a16:creationId xmlns:a16="http://schemas.microsoft.com/office/drawing/2014/main" id="{DA1BF5D5-D826-13B6-C970-AD80908A7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238500"/>
            <a:ext cx="3742998" cy="1676400"/>
          </a:xfrm>
          <a:prstGeom prst="rect">
            <a:avLst/>
          </a:prstGeom>
        </p:spPr>
      </p:pic>
      <p:grpSp>
        <p:nvGrpSpPr>
          <p:cNvPr id="3" name="Group 3">
            <a:extLst>
              <a:ext uri="{FF2B5EF4-FFF2-40B4-BE49-F238E27FC236}">
                <a16:creationId xmlns:a16="http://schemas.microsoft.com/office/drawing/2014/main" id="{98E38124-B5E5-6988-6935-E56D2E3696DE}"/>
              </a:ext>
            </a:extLst>
          </p:cNvPr>
          <p:cNvGrpSpPr/>
          <p:nvPr/>
        </p:nvGrpSpPr>
        <p:grpSpPr>
          <a:xfrm rot="-5400000">
            <a:off x="5630935" y="-6395665"/>
            <a:ext cx="3922146" cy="15411115"/>
            <a:chOff x="0" y="0"/>
            <a:chExt cx="450631" cy="1770643"/>
          </a:xfrm>
        </p:grpSpPr>
        <p:sp>
          <p:nvSpPr>
            <p:cNvPr id="4" name="Freeform 4">
              <a:extLst>
                <a:ext uri="{FF2B5EF4-FFF2-40B4-BE49-F238E27FC236}">
                  <a16:creationId xmlns:a16="http://schemas.microsoft.com/office/drawing/2014/main" id="{C49F518B-CB58-B238-1615-4BD6E7A153CE}"/>
                </a:ext>
              </a:extLst>
            </p:cNvPr>
            <p:cNvSpPr/>
            <p:nvPr/>
          </p:nvSpPr>
          <p:spPr>
            <a:xfrm>
              <a:off x="0" y="0"/>
              <a:ext cx="450631" cy="1770643"/>
            </a:xfrm>
            <a:custGeom>
              <a:avLst/>
              <a:gdLst/>
              <a:ahLst/>
              <a:cxnLst/>
              <a:rect l="l" t="t" r="r" b="b"/>
              <a:pathLst>
                <a:path w="450631" h="1770643">
                  <a:moveTo>
                    <a:pt x="450631" y="0"/>
                  </a:moveTo>
                  <a:lnTo>
                    <a:pt x="450631" y="1770643"/>
                  </a:lnTo>
                  <a:lnTo>
                    <a:pt x="225315" y="1643643"/>
                  </a:lnTo>
                  <a:lnTo>
                    <a:pt x="0" y="1770643"/>
                  </a:lnTo>
                  <a:lnTo>
                    <a:pt x="0" y="0"/>
                  </a:lnTo>
                  <a:lnTo>
                    <a:pt x="450631" y="0"/>
                  </a:lnTo>
                  <a:close/>
                </a:path>
              </a:pathLst>
            </a:custGeom>
            <a:solidFill>
              <a:srgbClr val="211F20"/>
            </a:solidFill>
          </p:spPr>
        </p:sp>
        <p:sp>
          <p:nvSpPr>
            <p:cNvPr id="5" name="TextBox 5">
              <a:extLst>
                <a:ext uri="{FF2B5EF4-FFF2-40B4-BE49-F238E27FC236}">
                  <a16:creationId xmlns:a16="http://schemas.microsoft.com/office/drawing/2014/main" id="{AB11191A-08DA-4373-89F2-884D9A8A349E}"/>
                </a:ext>
              </a:extLst>
            </p:cNvPr>
            <p:cNvSpPr txBox="1"/>
            <p:nvPr/>
          </p:nvSpPr>
          <p:spPr>
            <a:xfrm>
              <a:off x="0" y="-38100"/>
              <a:ext cx="450631" cy="168174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2BBB739B-D748-E50E-AB3F-0C1E0C7D5F5F}"/>
              </a:ext>
            </a:extLst>
          </p:cNvPr>
          <p:cNvSpPr/>
          <p:nvPr/>
        </p:nvSpPr>
        <p:spPr>
          <a:xfrm>
            <a:off x="-1128708" y="9409789"/>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a:extLst>
              <a:ext uri="{FF2B5EF4-FFF2-40B4-BE49-F238E27FC236}">
                <a16:creationId xmlns:a16="http://schemas.microsoft.com/office/drawing/2014/main" id="{1BBE4535-E7A8-0A81-F69D-78F8F9390200}"/>
              </a:ext>
            </a:extLst>
          </p:cNvPr>
          <p:cNvGrpSpPr/>
          <p:nvPr/>
        </p:nvGrpSpPr>
        <p:grpSpPr>
          <a:xfrm rot="5400000">
            <a:off x="13861215" y="-564314"/>
            <a:ext cx="2721904" cy="4079133"/>
            <a:chOff x="0" y="0"/>
            <a:chExt cx="450631" cy="675330"/>
          </a:xfrm>
        </p:grpSpPr>
        <p:sp>
          <p:nvSpPr>
            <p:cNvPr id="8" name="Freeform 8">
              <a:extLst>
                <a:ext uri="{FF2B5EF4-FFF2-40B4-BE49-F238E27FC236}">
                  <a16:creationId xmlns:a16="http://schemas.microsoft.com/office/drawing/2014/main" id="{424FC4FA-EB73-02ED-7A12-E2ECEC642A15}"/>
                </a:ext>
              </a:extLst>
            </p:cNvPr>
            <p:cNvSpPr/>
            <p:nvPr/>
          </p:nvSpPr>
          <p:spPr>
            <a:xfrm>
              <a:off x="0" y="0"/>
              <a:ext cx="450631" cy="675330"/>
            </a:xfrm>
            <a:custGeom>
              <a:avLst/>
              <a:gdLst/>
              <a:ahLst/>
              <a:cxnLst/>
              <a:rect l="l" t="t" r="r" b="b"/>
              <a:pathLst>
                <a:path w="450631" h="675330">
                  <a:moveTo>
                    <a:pt x="450631" y="0"/>
                  </a:moveTo>
                  <a:lnTo>
                    <a:pt x="450631" y="675330"/>
                  </a:lnTo>
                  <a:lnTo>
                    <a:pt x="225315" y="548330"/>
                  </a:lnTo>
                  <a:lnTo>
                    <a:pt x="0" y="675330"/>
                  </a:lnTo>
                  <a:lnTo>
                    <a:pt x="0" y="0"/>
                  </a:lnTo>
                  <a:lnTo>
                    <a:pt x="450631" y="0"/>
                  </a:lnTo>
                  <a:close/>
                </a:path>
              </a:pathLst>
            </a:custGeom>
            <a:solidFill>
              <a:srgbClr val="F27D33"/>
            </a:solidFill>
          </p:spPr>
        </p:sp>
        <p:sp>
          <p:nvSpPr>
            <p:cNvPr id="9" name="TextBox 9">
              <a:extLst>
                <a:ext uri="{FF2B5EF4-FFF2-40B4-BE49-F238E27FC236}">
                  <a16:creationId xmlns:a16="http://schemas.microsoft.com/office/drawing/2014/main" id="{361DB7B6-EBDD-AB63-4A34-3EE7A0E8DE8B}"/>
                </a:ext>
              </a:extLst>
            </p:cNvPr>
            <p:cNvSpPr txBox="1"/>
            <p:nvPr/>
          </p:nvSpPr>
          <p:spPr>
            <a:xfrm>
              <a:off x="0" y="-38100"/>
              <a:ext cx="450631" cy="58643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a:extLst>
              <a:ext uri="{FF2B5EF4-FFF2-40B4-BE49-F238E27FC236}">
                <a16:creationId xmlns:a16="http://schemas.microsoft.com/office/drawing/2014/main" id="{FA943F2E-8B0D-F7DC-1073-14B73A7326C7}"/>
              </a:ext>
            </a:extLst>
          </p:cNvPr>
          <p:cNvSpPr/>
          <p:nvPr/>
        </p:nvSpPr>
        <p:spPr>
          <a:xfrm>
            <a:off x="1777845" y="4541262"/>
            <a:ext cx="481075" cy="490893"/>
          </a:xfrm>
          <a:custGeom>
            <a:avLst/>
            <a:gdLst/>
            <a:ahLst/>
            <a:cxnLst/>
            <a:rect l="l" t="t" r="r" b="b"/>
            <a:pathLst>
              <a:path w="481075" h="490893">
                <a:moveTo>
                  <a:pt x="0" y="0"/>
                </a:moveTo>
                <a:lnTo>
                  <a:pt x="481075" y="0"/>
                </a:lnTo>
                <a:lnTo>
                  <a:pt x="481075" y="490893"/>
                </a:lnTo>
                <a:lnTo>
                  <a:pt x="0" y="490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a:extLst>
              <a:ext uri="{FF2B5EF4-FFF2-40B4-BE49-F238E27FC236}">
                <a16:creationId xmlns:a16="http://schemas.microsoft.com/office/drawing/2014/main" id="{CC4FD909-E903-9EEB-0E0E-47DD43334FD4}"/>
              </a:ext>
            </a:extLst>
          </p:cNvPr>
          <p:cNvSpPr/>
          <p:nvPr/>
        </p:nvSpPr>
        <p:spPr>
          <a:xfrm>
            <a:off x="5925923" y="4583545"/>
            <a:ext cx="569283" cy="406326"/>
          </a:xfrm>
          <a:custGeom>
            <a:avLst/>
            <a:gdLst/>
            <a:ahLst/>
            <a:cxnLst/>
            <a:rect l="l" t="t" r="r" b="b"/>
            <a:pathLst>
              <a:path w="569283" h="406326">
                <a:moveTo>
                  <a:pt x="0" y="0"/>
                </a:moveTo>
                <a:lnTo>
                  <a:pt x="569284" y="0"/>
                </a:lnTo>
                <a:lnTo>
                  <a:pt x="569284" y="406326"/>
                </a:lnTo>
                <a:lnTo>
                  <a:pt x="0" y="40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a:extLst>
              <a:ext uri="{FF2B5EF4-FFF2-40B4-BE49-F238E27FC236}">
                <a16:creationId xmlns:a16="http://schemas.microsoft.com/office/drawing/2014/main" id="{D2885C26-ADBA-DB66-BD83-E93EB0422468}"/>
              </a:ext>
            </a:extLst>
          </p:cNvPr>
          <p:cNvSpPr/>
          <p:nvPr/>
        </p:nvSpPr>
        <p:spPr>
          <a:xfrm>
            <a:off x="1813302" y="7052769"/>
            <a:ext cx="410162" cy="557010"/>
          </a:xfrm>
          <a:custGeom>
            <a:avLst/>
            <a:gdLst/>
            <a:ahLst/>
            <a:cxnLst/>
            <a:rect l="l" t="t" r="r" b="b"/>
            <a:pathLst>
              <a:path w="410162" h="557010">
                <a:moveTo>
                  <a:pt x="0" y="0"/>
                </a:moveTo>
                <a:lnTo>
                  <a:pt x="410162" y="0"/>
                </a:lnTo>
                <a:lnTo>
                  <a:pt x="410162" y="557010"/>
                </a:lnTo>
                <a:lnTo>
                  <a:pt x="0" y="5570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a:extLst>
              <a:ext uri="{FF2B5EF4-FFF2-40B4-BE49-F238E27FC236}">
                <a16:creationId xmlns:a16="http://schemas.microsoft.com/office/drawing/2014/main" id="{3B9F1493-9AE7-68E1-94A6-B1D34F0D0490}"/>
              </a:ext>
            </a:extLst>
          </p:cNvPr>
          <p:cNvSpPr txBox="1"/>
          <p:nvPr/>
        </p:nvSpPr>
        <p:spPr>
          <a:xfrm>
            <a:off x="1676400" y="1104900"/>
            <a:ext cx="11277599" cy="899477"/>
          </a:xfrm>
          <a:prstGeom prst="rect">
            <a:avLst/>
          </a:prstGeom>
        </p:spPr>
        <p:txBody>
          <a:bodyPr wrap="square" lIns="0" tIns="0" rIns="0" bIns="0" rtlCol="0" anchor="t">
            <a:spAutoFit/>
          </a:bodyPr>
          <a:lstStyle/>
          <a:p>
            <a:pPr algn="l">
              <a:lnSpc>
                <a:spcPts val="7840"/>
              </a:lnSpc>
            </a:pPr>
            <a:r>
              <a:rPr lang="en-US" sz="6000" b="1" spc="-336" dirty="0">
                <a:solidFill>
                  <a:srgbClr val="FFFFFF"/>
                </a:solidFill>
                <a:latin typeface="Montserrat Classic Bold"/>
                <a:ea typeface="Montserrat Classic Bold"/>
                <a:cs typeface="Montserrat Classic Bold"/>
                <a:sym typeface="Montserrat Classic Bold"/>
              </a:rPr>
              <a:t>MEASURES AND </a:t>
            </a:r>
            <a:r>
              <a:rPr lang="en-IN" sz="6000" b="1" spc="-336" dirty="0">
                <a:solidFill>
                  <a:srgbClr val="FFFFFF"/>
                </a:solidFill>
                <a:latin typeface="Montserrat Classic Bold"/>
                <a:ea typeface="Montserrat Classic Bold"/>
                <a:cs typeface="Montserrat Classic Bold"/>
                <a:sym typeface="Montserrat Classic Bold"/>
              </a:rPr>
              <a:t>HIERARCHIES</a:t>
            </a:r>
            <a:endParaRPr lang="en-US" sz="6000" b="1" spc="-336" dirty="0">
              <a:solidFill>
                <a:srgbClr val="F27D33"/>
              </a:solidFill>
              <a:latin typeface="Montserrat Classic Bold"/>
              <a:ea typeface="Montserrat Classic Bold"/>
              <a:cs typeface="Montserrat Classic Bold"/>
              <a:sym typeface="Montserrat Classic Bold"/>
            </a:endParaRPr>
          </a:p>
        </p:txBody>
      </p:sp>
      <p:pic>
        <p:nvPicPr>
          <p:cNvPr id="32" name="Picture 31">
            <a:extLst>
              <a:ext uri="{FF2B5EF4-FFF2-40B4-BE49-F238E27FC236}">
                <a16:creationId xmlns:a16="http://schemas.microsoft.com/office/drawing/2014/main" id="{7EAC5349-EE86-C037-1EC0-E25B4E41FAF4}"/>
              </a:ext>
            </a:extLst>
          </p:cNvPr>
          <p:cNvPicPr>
            <a:picLocks noChangeAspect="1"/>
          </p:cNvPicPr>
          <p:nvPr/>
        </p:nvPicPr>
        <p:blipFill>
          <a:blip r:embed="rId11">
            <a:extLst>
              <a:ext uri="{28A0092B-C50C-407E-A947-70E740481C1C}">
                <a14:useLocalDpi xmlns:a14="http://schemas.microsoft.com/office/drawing/2010/main" val="0"/>
              </a:ext>
            </a:extLst>
          </a:blip>
          <a:srcRect t="5746" r="-1000"/>
          <a:stretch/>
        </p:blipFill>
        <p:spPr>
          <a:xfrm>
            <a:off x="14630400" y="876300"/>
            <a:ext cx="1239982" cy="1360997"/>
          </a:xfrm>
          <a:prstGeom prst="rect">
            <a:avLst/>
          </a:prstGeom>
        </p:spPr>
      </p:pic>
      <p:pic>
        <p:nvPicPr>
          <p:cNvPr id="58" name="Picture 57">
            <a:extLst>
              <a:ext uri="{FF2B5EF4-FFF2-40B4-BE49-F238E27FC236}">
                <a16:creationId xmlns:a16="http://schemas.microsoft.com/office/drawing/2014/main" id="{5858597A-945C-2BE1-D172-2ACE1BEDF4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9000" y="3467100"/>
            <a:ext cx="3429479" cy="952633"/>
          </a:xfrm>
          <a:prstGeom prst="rect">
            <a:avLst/>
          </a:prstGeom>
        </p:spPr>
      </p:pic>
      <p:pic>
        <p:nvPicPr>
          <p:cNvPr id="60" name="Picture 59">
            <a:extLst>
              <a:ext uri="{FF2B5EF4-FFF2-40B4-BE49-F238E27FC236}">
                <a16:creationId xmlns:a16="http://schemas.microsoft.com/office/drawing/2014/main" id="{2E233999-97F0-6BE9-143A-53A90BDB48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29000" y="3543300"/>
            <a:ext cx="3400900" cy="885949"/>
          </a:xfrm>
          <a:prstGeom prst="rect">
            <a:avLst/>
          </a:prstGeom>
        </p:spPr>
      </p:pic>
      <p:pic>
        <p:nvPicPr>
          <p:cNvPr id="62" name="Picture 61">
            <a:extLst>
              <a:ext uri="{FF2B5EF4-FFF2-40B4-BE49-F238E27FC236}">
                <a16:creationId xmlns:a16="http://schemas.microsoft.com/office/drawing/2014/main" id="{E319577C-3B14-77AA-A799-E1DB81AD69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600" y="8572500"/>
            <a:ext cx="3057952" cy="1505160"/>
          </a:xfrm>
          <a:prstGeom prst="rect">
            <a:avLst/>
          </a:prstGeom>
        </p:spPr>
      </p:pic>
      <p:pic>
        <p:nvPicPr>
          <p:cNvPr id="68" name="Picture 67">
            <a:extLst>
              <a:ext uri="{FF2B5EF4-FFF2-40B4-BE49-F238E27FC236}">
                <a16:creationId xmlns:a16="http://schemas.microsoft.com/office/drawing/2014/main" id="{C1DA795A-B4E1-50FE-38BA-0475EFC4B75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9400" y="3390900"/>
            <a:ext cx="4306274" cy="1476645"/>
          </a:xfrm>
          <a:prstGeom prst="rect">
            <a:avLst/>
          </a:prstGeom>
        </p:spPr>
      </p:pic>
      <p:pic>
        <p:nvPicPr>
          <p:cNvPr id="70" name="Picture 69">
            <a:extLst>
              <a:ext uri="{FF2B5EF4-FFF2-40B4-BE49-F238E27FC236}">
                <a16:creationId xmlns:a16="http://schemas.microsoft.com/office/drawing/2014/main" id="{E1326914-F6FE-B870-30D8-D1DC8BA50D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82400" y="7962900"/>
            <a:ext cx="5410955" cy="562053"/>
          </a:xfrm>
          <a:prstGeom prst="rect">
            <a:avLst/>
          </a:prstGeom>
        </p:spPr>
      </p:pic>
      <p:pic>
        <p:nvPicPr>
          <p:cNvPr id="72" name="Picture 71">
            <a:extLst>
              <a:ext uri="{FF2B5EF4-FFF2-40B4-BE49-F238E27FC236}">
                <a16:creationId xmlns:a16="http://schemas.microsoft.com/office/drawing/2014/main" id="{E93D88F2-819B-81CC-E0B7-0D57A26174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750" y="6910387"/>
            <a:ext cx="3179618" cy="1548693"/>
          </a:xfrm>
          <a:prstGeom prst="rect">
            <a:avLst/>
          </a:prstGeom>
        </p:spPr>
      </p:pic>
      <p:pic>
        <p:nvPicPr>
          <p:cNvPr id="76" name="Picture 75">
            <a:extLst>
              <a:ext uri="{FF2B5EF4-FFF2-40B4-BE49-F238E27FC236}">
                <a16:creationId xmlns:a16="http://schemas.microsoft.com/office/drawing/2014/main" id="{77F8F003-B1D6-6C31-7195-2127C5D91672}"/>
              </a:ext>
            </a:extLst>
          </p:cNvPr>
          <p:cNvPicPr>
            <a:picLocks noChangeAspect="1"/>
          </p:cNvPicPr>
          <p:nvPr/>
        </p:nvPicPr>
        <p:blipFill>
          <a:blip r:embed="rId18">
            <a:extLst>
              <a:ext uri="{28A0092B-C50C-407E-A947-70E740481C1C}">
                <a14:useLocalDpi xmlns:a14="http://schemas.microsoft.com/office/drawing/2010/main" val="0"/>
              </a:ext>
            </a:extLst>
          </a:blip>
          <a:srcRect l="1" t="-4289" r="14224" b="1"/>
          <a:stretch/>
        </p:blipFill>
        <p:spPr>
          <a:xfrm>
            <a:off x="7467600" y="6972300"/>
            <a:ext cx="3192172" cy="1600200"/>
          </a:xfrm>
          <a:prstGeom prst="rect">
            <a:avLst/>
          </a:prstGeom>
        </p:spPr>
      </p:pic>
      <p:pic>
        <p:nvPicPr>
          <p:cNvPr id="78" name="Picture 77">
            <a:extLst>
              <a:ext uri="{FF2B5EF4-FFF2-40B4-BE49-F238E27FC236}">
                <a16:creationId xmlns:a16="http://schemas.microsoft.com/office/drawing/2014/main" id="{9A21536B-22E7-0134-FC72-AA3423D2A3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43800" y="8724900"/>
            <a:ext cx="3393912" cy="1447800"/>
          </a:xfrm>
          <a:prstGeom prst="rect">
            <a:avLst/>
          </a:prstGeom>
        </p:spPr>
      </p:pic>
      <p:pic>
        <p:nvPicPr>
          <p:cNvPr id="82" name="Picture 81">
            <a:extLst>
              <a:ext uri="{FF2B5EF4-FFF2-40B4-BE49-F238E27FC236}">
                <a16:creationId xmlns:a16="http://schemas.microsoft.com/office/drawing/2014/main" id="{4153F278-0BC8-34B3-C0ED-83662D64A15D}"/>
              </a:ext>
            </a:extLst>
          </p:cNvPr>
          <p:cNvPicPr>
            <a:picLocks noChangeAspect="1"/>
          </p:cNvPicPr>
          <p:nvPr/>
        </p:nvPicPr>
        <p:blipFill>
          <a:blip r:embed="rId20">
            <a:extLst>
              <a:ext uri="{28A0092B-C50C-407E-A947-70E740481C1C}">
                <a14:useLocalDpi xmlns:a14="http://schemas.microsoft.com/office/drawing/2010/main" val="0"/>
              </a:ext>
            </a:extLst>
          </a:blip>
          <a:srcRect b="21063"/>
          <a:stretch/>
        </p:blipFill>
        <p:spPr>
          <a:xfrm>
            <a:off x="11353800" y="6362700"/>
            <a:ext cx="5925377" cy="428625"/>
          </a:xfrm>
          <a:prstGeom prst="rect">
            <a:avLst/>
          </a:prstGeom>
        </p:spPr>
      </p:pic>
      <p:pic>
        <p:nvPicPr>
          <p:cNvPr id="84" name="Picture 83">
            <a:extLst>
              <a:ext uri="{FF2B5EF4-FFF2-40B4-BE49-F238E27FC236}">
                <a16:creationId xmlns:a16="http://schemas.microsoft.com/office/drawing/2014/main" id="{04A62512-A12E-DB60-370E-95E488F962A3}"/>
              </a:ext>
            </a:extLst>
          </p:cNvPr>
          <p:cNvPicPr>
            <a:picLocks noChangeAspect="1"/>
          </p:cNvPicPr>
          <p:nvPr/>
        </p:nvPicPr>
        <p:blipFill>
          <a:blip r:embed="rId21">
            <a:extLst>
              <a:ext uri="{28A0092B-C50C-407E-A947-70E740481C1C}">
                <a14:useLocalDpi xmlns:a14="http://schemas.microsoft.com/office/drawing/2010/main" val="0"/>
              </a:ext>
            </a:extLst>
          </a:blip>
          <a:srcRect b="18115"/>
          <a:stretch/>
        </p:blipFill>
        <p:spPr>
          <a:xfrm>
            <a:off x="10858500" y="5905501"/>
            <a:ext cx="7097115" cy="452438"/>
          </a:xfrm>
          <a:prstGeom prst="rect">
            <a:avLst/>
          </a:prstGeom>
        </p:spPr>
      </p:pic>
      <p:pic>
        <p:nvPicPr>
          <p:cNvPr id="86" name="Picture 85">
            <a:extLst>
              <a:ext uri="{FF2B5EF4-FFF2-40B4-BE49-F238E27FC236}">
                <a16:creationId xmlns:a16="http://schemas.microsoft.com/office/drawing/2014/main" id="{701F10FF-3AD8-697F-71B8-F9339C05068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10000" y="6896100"/>
            <a:ext cx="3276600" cy="1508698"/>
          </a:xfrm>
          <a:prstGeom prst="rect">
            <a:avLst/>
          </a:prstGeom>
        </p:spPr>
      </p:pic>
      <p:pic>
        <p:nvPicPr>
          <p:cNvPr id="88" name="Picture 87">
            <a:extLst>
              <a:ext uri="{FF2B5EF4-FFF2-40B4-BE49-F238E27FC236}">
                <a16:creationId xmlns:a16="http://schemas.microsoft.com/office/drawing/2014/main" id="{028A0D98-4216-845B-F480-BC214B62CB7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49400" y="3619500"/>
            <a:ext cx="3553321" cy="609685"/>
          </a:xfrm>
          <a:prstGeom prst="rect">
            <a:avLst/>
          </a:prstGeom>
        </p:spPr>
      </p:pic>
      <p:pic>
        <p:nvPicPr>
          <p:cNvPr id="90" name="Picture 89">
            <a:extLst>
              <a:ext uri="{FF2B5EF4-FFF2-40B4-BE49-F238E27FC236}">
                <a16:creationId xmlns:a16="http://schemas.microsoft.com/office/drawing/2014/main" id="{D4C92CF1-CB78-FA89-0F5A-1D2B62C6EF5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910894" y="5219700"/>
            <a:ext cx="6992326" cy="485843"/>
          </a:xfrm>
          <a:prstGeom prst="rect">
            <a:avLst/>
          </a:prstGeom>
        </p:spPr>
      </p:pic>
      <p:pic>
        <p:nvPicPr>
          <p:cNvPr id="92" name="Picture 91">
            <a:extLst>
              <a:ext uri="{FF2B5EF4-FFF2-40B4-BE49-F238E27FC236}">
                <a16:creationId xmlns:a16="http://schemas.microsoft.com/office/drawing/2014/main" id="{72E4D5FB-81DE-59A7-EA46-BBC4339FD7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33800" y="8572500"/>
            <a:ext cx="3293145" cy="1143000"/>
          </a:xfrm>
          <a:prstGeom prst="rect">
            <a:avLst/>
          </a:prstGeom>
        </p:spPr>
      </p:pic>
      <p:pic>
        <p:nvPicPr>
          <p:cNvPr id="94" name="Picture 93">
            <a:extLst>
              <a:ext uri="{FF2B5EF4-FFF2-40B4-BE49-F238E27FC236}">
                <a16:creationId xmlns:a16="http://schemas.microsoft.com/office/drawing/2014/main" id="{D08284C1-C53F-D58A-B8E9-149D2B9AF53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049000" y="6972300"/>
            <a:ext cx="6706536" cy="447737"/>
          </a:xfrm>
          <a:prstGeom prst="rect">
            <a:avLst/>
          </a:prstGeom>
        </p:spPr>
      </p:pic>
      <p:pic>
        <p:nvPicPr>
          <p:cNvPr id="96" name="Picture 95">
            <a:extLst>
              <a:ext uri="{FF2B5EF4-FFF2-40B4-BE49-F238E27FC236}">
                <a16:creationId xmlns:a16="http://schemas.microsoft.com/office/drawing/2014/main" id="{C8DB8FF0-3172-F7E2-78DB-390544489EB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277600" y="8572500"/>
            <a:ext cx="6373114" cy="523948"/>
          </a:xfrm>
          <a:prstGeom prst="rect">
            <a:avLst/>
          </a:prstGeom>
        </p:spPr>
      </p:pic>
      <p:pic>
        <p:nvPicPr>
          <p:cNvPr id="98" name="Picture 97">
            <a:extLst>
              <a:ext uri="{FF2B5EF4-FFF2-40B4-BE49-F238E27FC236}">
                <a16:creationId xmlns:a16="http://schemas.microsoft.com/office/drawing/2014/main" id="{B07FCAE6-8B72-674D-44CB-148A1948A3F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82400" y="9182100"/>
            <a:ext cx="5687219" cy="485843"/>
          </a:xfrm>
          <a:prstGeom prst="rect">
            <a:avLst/>
          </a:prstGeom>
        </p:spPr>
      </p:pic>
      <p:pic>
        <p:nvPicPr>
          <p:cNvPr id="100" name="Picture 99">
            <a:extLst>
              <a:ext uri="{FF2B5EF4-FFF2-40B4-BE49-F238E27FC236}">
                <a16:creationId xmlns:a16="http://schemas.microsoft.com/office/drawing/2014/main" id="{C2138001-0912-324F-CE16-4CF39820CC4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258605" y="7505700"/>
            <a:ext cx="6296904" cy="476316"/>
          </a:xfrm>
          <a:prstGeom prst="rect">
            <a:avLst/>
          </a:prstGeom>
        </p:spPr>
      </p:pic>
      <p:pic>
        <p:nvPicPr>
          <p:cNvPr id="102" name="Picture 101">
            <a:extLst>
              <a:ext uri="{FF2B5EF4-FFF2-40B4-BE49-F238E27FC236}">
                <a16:creationId xmlns:a16="http://schemas.microsoft.com/office/drawing/2014/main" id="{2A46284E-EF06-2194-9F20-521A4AC45FA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06200" y="9715500"/>
            <a:ext cx="5582429" cy="428685"/>
          </a:xfrm>
          <a:prstGeom prst="rect">
            <a:avLst/>
          </a:prstGeom>
        </p:spPr>
      </p:pic>
      <p:pic>
        <p:nvPicPr>
          <p:cNvPr id="104" name="Picture 103">
            <a:extLst>
              <a:ext uri="{FF2B5EF4-FFF2-40B4-BE49-F238E27FC236}">
                <a16:creationId xmlns:a16="http://schemas.microsoft.com/office/drawing/2014/main" id="{71ACE9A3-9BFB-83E5-56D0-6DA21EADDCD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077605" y="4686300"/>
            <a:ext cx="6658904" cy="419158"/>
          </a:xfrm>
          <a:prstGeom prst="rect">
            <a:avLst/>
          </a:prstGeom>
        </p:spPr>
      </p:pic>
      <p:pic>
        <p:nvPicPr>
          <p:cNvPr id="64" name="Picture 63">
            <a:extLst>
              <a:ext uri="{FF2B5EF4-FFF2-40B4-BE49-F238E27FC236}">
                <a16:creationId xmlns:a16="http://schemas.microsoft.com/office/drawing/2014/main" id="{DE49A50B-266D-93B0-D346-4AF60328619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4800" y="5143500"/>
            <a:ext cx="3319584" cy="1462088"/>
          </a:xfrm>
          <a:prstGeom prst="rect">
            <a:avLst/>
          </a:prstGeom>
        </p:spPr>
      </p:pic>
      <p:pic>
        <p:nvPicPr>
          <p:cNvPr id="74" name="Picture 73">
            <a:extLst>
              <a:ext uri="{FF2B5EF4-FFF2-40B4-BE49-F238E27FC236}">
                <a16:creationId xmlns:a16="http://schemas.microsoft.com/office/drawing/2014/main" id="{17074C56-4CB8-48A7-FFF4-FC3F62C7275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114800" y="5143500"/>
            <a:ext cx="3657600" cy="1444891"/>
          </a:xfrm>
          <a:prstGeom prst="rect">
            <a:avLst/>
          </a:prstGeom>
        </p:spPr>
      </p:pic>
      <p:pic>
        <p:nvPicPr>
          <p:cNvPr id="108" name="Picture 107">
            <a:extLst>
              <a:ext uri="{FF2B5EF4-FFF2-40B4-BE49-F238E27FC236}">
                <a16:creationId xmlns:a16="http://schemas.microsoft.com/office/drawing/2014/main" id="{42898225-5D7B-5D61-68A6-6A9B1D444F4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924800" y="4991100"/>
            <a:ext cx="2626579" cy="1705256"/>
          </a:xfrm>
          <a:prstGeom prst="rect">
            <a:avLst/>
          </a:prstGeom>
        </p:spPr>
      </p:pic>
    </p:spTree>
    <p:extLst>
      <p:ext uri="{BB962C8B-B14F-4D97-AF65-F5344CB8AC3E}">
        <p14:creationId xmlns:p14="http://schemas.microsoft.com/office/powerpoint/2010/main" val="148659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6C39F-9A92-460A-41AA-2F8A0425BB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B9BBDA-4BD8-B248-CBBC-4BF268E9B39C}"/>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404C557C-3D9E-224E-900B-CF0A6E86AE48}"/>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331A1ED2-35B3-AD46-5B60-1FFB2160E58B}"/>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4DAD3A5F-1F7B-20D8-DA4B-CC3C18CC47C5}"/>
              </a:ext>
            </a:extLst>
          </p:cNvPr>
          <p:cNvPicPr>
            <a:picLocks noChangeAspect="1"/>
          </p:cNvPicPr>
          <p:nvPr/>
        </p:nvPicPr>
        <p:blipFill>
          <a:blip r:embed="rId8">
            <a:extLst>
              <a:ext uri="{28A0092B-C50C-407E-A947-70E740481C1C}">
                <a14:useLocalDpi xmlns:a14="http://schemas.microsoft.com/office/drawing/2010/main" val="0"/>
              </a:ext>
            </a:extLst>
          </a:blip>
          <a:srcRect l="531"/>
          <a:stretch/>
        </p:blipFill>
        <p:spPr>
          <a:xfrm>
            <a:off x="-6928" y="0"/>
            <a:ext cx="18294927" cy="10287000"/>
          </a:xfrm>
          <a:prstGeom prst="rect">
            <a:avLst/>
          </a:prstGeom>
        </p:spPr>
      </p:pic>
    </p:spTree>
    <p:extLst>
      <p:ext uri="{BB962C8B-B14F-4D97-AF65-F5344CB8AC3E}">
        <p14:creationId xmlns:p14="http://schemas.microsoft.com/office/powerpoint/2010/main" val="120526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29364" y="-667201"/>
            <a:ext cx="11442394" cy="16967795"/>
            <a:chOff x="0" y="0"/>
            <a:chExt cx="450631" cy="805414"/>
          </a:xfrm>
        </p:grpSpPr>
        <p:sp>
          <p:nvSpPr>
            <p:cNvPr id="3" name="Freeform 3"/>
            <p:cNvSpPr/>
            <p:nvPr/>
          </p:nvSpPr>
          <p:spPr>
            <a:xfrm>
              <a:off x="0" y="0"/>
              <a:ext cx="450631" cy="805414"/>
            </a:xfrm>
            <a:custGeom>
              <a:avLst/>
              <a:gdLst/>
              <a:ahLst/>
              <a:cxnLst/>
              <a:rect l="l" t="t" r="r" b="b"/>
              <a:pathLst>
                <a:path w="450631" h="805414">
                  <a:moveTo>
                    <a:pt x="450631" y="0"/>
                  </a:moveTo>
                  <a:lnTo>
                    <a:pt x="450631" y="805414"/>
                  </a:lnTo>
                  <a:lnTo>
                    <a:pt x="225315" y="678414"/>
                  </a:lnTo>
                  <a:lnTo>
                    <a:pt x="0" y="805414"/>
                  </a:lnTo>
                  <a:lnTo>
                    <a:pt x="0" y="0"/>
                  </a:lnTo>
                  <a:lnTo>
                    <a:pt x="450631" y="0"/>
                  </a:lnTo>
                  <a:close/>
                </a:path>
              </a:pathLst>
            </a:custGeom>
            <a:solidFill>
              <a:srgbClr val="211F20"/>
            </a:solidFill>
          </p:spPr>
        </p:sp>
        <p:sp>
          <p:nvSpPr>
            <p:cNvPr id="4" name="TextBox 4"/>
            <p:cNvSpPr txBox="1"/>
            <p:nvPr/>
          </p:nvSpPr>
          <p:spPr>
            <a:xfrm>
              <a:off x="0" y="-38100"/>
              <a:ext cx="450631" cy="71651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7336909" y="368816"/>
            <a:ext cx="12951073" cy="12232491"/>
            <a:chOff x="0" y="-38100"/>
            <a:chExt cx="451336" cy="452009"/>
          </a:xfrm>
        </p:grpSpPr>
        <p:sp>
          <p:nvSpPr>
            <p:cNvPr id="6" name="Freeform 6"/>
            <p:cNvSpPr/>
            <p:nvPr/>
          </p:nvSpPr>
          <p:spPr>
            <a:xfrm>
              <a:off x="705" y="22526"/>
              <a:ext cx="450631" cy="391383"/>
            </a:xfrm>
            <a:custGeom>
              <a:avLst/>
              <a:gdLst/>
              <a:ahLst/>
              <a:cxnLst/>
              <a:rect l="l" t="t" r="r" b="b"/>
              <a:pathLst>
                <a:path w="450631" h="391383">
                  <a:moveTo>
                    <a:pt x="450631" y="0"/>
                  </a:moveTo>
                  <a:lnTo>
                    <a:pt x="450631" y="391383"/>
                  </a:lnTo>
                  <a:lnTo>
                    <a:pt x="225315" y="264383"/>
                  </a:lnTo>
                  <a:lnTo>
                    <a:pt x="0" y="391383"/>
                  </a:lnTo>
                  <a:lnTo>
                    <a:pt x="0" y="0"/>
                  </a:lnTo>
                  <a:lnTo>
                    <a:pt x="450631" y="0"/>
                  </a:lnTo>
                  <a:close/>
                </a:path>
              </a:pathLst>
            </a:custGeom>
            <a:solidFill>
              <a:srgbClr val="F27D33"/>
            </a:solidFill>
          </p:spPr>
          <p:txBody>
            <a:bodyPr/>
            <a:lstStyle/>
            <a:p>
              <a:endParaRPr lang="en-IN" dirty="0"/>
            </a:p>
          </p:txBody>
        </p:sp>
        <p:sp>
          <p:nvSpPr>
            <p:cNvPr id="7" name="TextBox 7"/>
            <p:cNvSpPr txBox="1"/>
            <p:nvPr/>
          </p:nvSpPr>
          <p:spPr>
            <a:xfrm>
              <a:off x="0" y="-38100"/>
              <a:ext cx="450631" cy="30248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28708" y="-1137057"/>
            <a:ext cx="2011266" cy="2026465"/>
          </a:xfrm>
          <a:custGeom>
            <a:avLst/>
            <a:gdLst/>
            <a:ahLst/>
            <a:cxnLst/>
            <a:rect l="l" t="t" r="r" b="b"/>
            <a:pathLst>
              <a:path w="2011266" h="2026465">
                <a:moveTo>
                  <a:pt x="0" y="0"/>
                </a:moveTo>
                <a:lnTo>
                  <a:pt x="2011267" y="0"/>
                </a:lnTo>
                <a:lnTo>
                  <a:pt x="2011267" y="2026464"/>
                </a:lnTo>
                <a:lnTo>
                  <a:pt x="0" y="2026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9067800" y="571500"/>
            <a:ext cx="2057400" cy="304800"/>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76400" y="571500"/>
            <a:ext cx="10715365" cy="1000274"/>
          </a:xfrm>
          <a:prstGeom prst="rect">
            <a:avLst/>
          </a:prstGeom>
        </p:spPr>
        <p:txBody>
          <a:bodyPr wrap="square" lIns="0" tIns="0" rIns="0" bIns="0" rtlCol="0" anchor="t">
            <a:spAutoFit/>
          </a:bodyPr>
          <a:lstStyle/>
          <a:p>
            <a:pPr algn="l">
              <a:lnSpc>
                <a:spcPts val="7840"/>
              </a:lnSpc>
            </a:pPr>
            <a:r>
              <a:rPr lang="en-US" sz="6600" b="1" spc="-336" dirty="0">
                <a:solidFill>
                  <a:schemeClr val="accent6">
                    <a:lumMod val="75000"/>
                  </a:schemeClr>
                </a:solidFill>
                <a:latin typeface="Montserrat Classic Bold"/>
                <a:ea typeface="Montserrat Classic Bold"/>
                <a:cs typeface="Montserrat Classic Bold"/>
                <a:sym typeface="Montserrat Classic Bold"/>
              </a:rPr>
              <a:t>OBSERV</a:t>
            </a:r>
            <a:r>
              <a:rPr lang="en-US" sz="6600" b="1" spc="-336" dirty="0">
                <a:solidFill>
                  <a:srgbClr val="211F20"/>
                </a:solidFill>
                <a:latin typeface="Montserrat Classic Bold"/>
                <a:ea typeface="Montserrat Classic Bold"/>
                <a:cs typeface="Montserrat Classic Bold"/>
                <a:sym typeface="Montserrat Classic Bold"/>
              </a:rPr>
              <a:t>ATIONS </a:t>
            </a:r>
            <a:endParaRPr lang="en-US" sz="6600" b="1" spc="-336" dirty="0">
              <a:solidFill>
                <a:srgbClr val="F27D33"/>
              </a:solidFill>
              <a:latin typeface="Montserrat Classic Bold"/>
              <a:ea typeface="Montserrat Classic Bold"/>
              <a:cs typeface="Montserrat Classic Bold"/>
              <a:sym typeface="Montserrat Classic Bold"/>
            </a:endParaRPr>
          </a:p>
        </p:txBody>
      </p:sp>
      <p:sp>
        <p:nvSpPr>
          <p:cNvPr id="13" name="TextBox 13"/>
          <p:cNvSpPr txBox="1"/>
          <p:nvPr/>
        </p:nvSpPr>
        <p:spPr>
          <a:xfrm>
            <a:off x="381000" y="2324100"/>
            <a:ext cx="9982200" cy="3683188"/>
          </a:xfrm>
          <a:prstGeom prst="rect">
            <a:avLst/>
          </a:prstGeom>
        </p:spPr>
        <p:txBody>
          <a:bodyPr wrap="square" lIns="0" tIns="0" rIns="0" bIns="0" rtlCol="0" anchor="t">
            <a:spAutoFit/>
          </a:bodyPr>
          <a:lstStyle>
            <a:defPPr>
              <a:defRPr lang="en-US"/>
            </a:defPPr>
            <a:lvl1pPr>
              <a:lnSpc>
                <a:spcPts val="4900"/>
              </a:lnSpc>
              <a:defRPr sz="2000" spc="-210">
                <a:solidFill>
                  <a:schemeClr val="accent6">
                    <a:lumMod val="75000"/>
                  </a:schemeClr>
                </a:solidFill>
                <a:latin typeface="Bookman Old Style" panose="02050604050505020204" pitchFamily="18" charset="0"/>
                <a:ea typeface="Montserrat Classic Bold"/>
                <a:cs typeface="Arial" panose="020B0604020202020204" pitchFamily="34" charset="0"/>
              </a:defRPr>
            </a:lvl1pPr>
          </a:lstStyle>
          <a:p>
            <a:r>
              <a:rPr lang="en-US" sz="2400" dirty="0">
                <a:latin typeface="Bahnschrift" panose="020B0502040204020203" pitchFamily="34" charset="0"/>
                <a:sym typeface="Montserrat Classic Bold"/>
              </a:rPr>
              <a:t>1</a:t>
            </a:r>
            <a:r>
              <a:rPr lang="en-US" sz="2400" u="sng" dirty="0">
                <a:latin typeface="Bahnschrift" panose="020B0502040204020203" pitchFamily="34" charset="0"/>
                <a:sym typeface="Montserrat Classic Bold"/>
              </a:rPr>
              <a:t>. Overall Performance Metrics:</a:t>
            </a:r>
          </a:p>
          <a:p>
            <a:r>
              <a:rPr lang="en-US" sz="2400" dirty="0">
                <a:latin typeface="Bahnschrift" panose="020B0502040204020203" pitchFamily="34" charset="0"/>
                <a:sym typeface="Montserrat Classic Bold"/>
              </a:rPr>
              <a:t>   </a:t>
            </a:r>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Total Revenue</a:t>
            </a:r>
            <a:r>
              <a:rPr lang="en-US" sz="2400" dirty="0">
                <a:solidFill>
                  <a:schemeClr val="bg1"/>
                </a:solidFill>
                <a:latin typeface="Bahnschrift" panose="020B0502040204020203" pitchFamily="34" charset="0"/>
                <a:sym typeface="Montserrat Classic Bold"/>
              </a:rPr>
              <a:t>: The company achieved a total revenue of </a:t>
            </a:r>
            <a:r>
              <a:rPr lang="en-US" sz="2400" b="1" dirty="0">
                <a:solidFill>
                  <a:schemeClr val="accent6"/>
                </a:solidFill>
                <a:latin typeface="Bahnschrift" panose="020B0502040204020203" pitchFamily="34" charset="0"/>
                <a:sym typeface="Montserrat Classic Bold"/>
              </a:rPr>
              <a:t>$25 million.</a:t>
            </a:r>
          </a:p>
          <a:p>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Total Profit: </a:t>
            </a:r>
            <a:r>
              <a:rPr lang="en-US" sz="2400" dirty="0">
                <a:solidFill>
                  <a:schemeClr val="bg1"/>
                </a:solidFill>
                <a:latin typeface="Bahnschrift" panose="020B0502040204020203" pitchFamily="34" charset="0"/>
                <a:sym typeface="Montserrat Classic Bold"/>
              </a:rPr>
              <a:t>The overall profit stands at </a:t>
            </a:r>
            <a:r>
              <a:rPr lang="en-US" sz="2400" b="1" dirty="0">
                <a:solidFill>
                  <a:schemeClr val="accent6"/>
                </a:solidFill>
                <a:latin typeface="Bahnschrift" panose="020B0502040204020203" pitchFamily="34" charset="0"/>
                <a:sym typeface="Montserrat Classic Bold"/>
              </a:rPr>
              <a:t>$10 million</a:t>
            </a:r>
            <a:r>
              <a:rPr lang="en-US" sz="2400" dirty="0">
                <a:solidFill>
                  <a:schemeClr val="bg1"/>
                </a:solidFill>
                <a:latin typeface="Bahnschrift" panose="020B0502040204020203" pitchFamily="34" charset="0"/>
                <a:sym typeface="Montserrat Classic Bold"/>
              </a:rPr>
              <a:t>, showcasing a healthy profit margin.</a:t>
            </a:r>
          </a:p>
          <a:p>
            <a:r>
              <a:rPr lang="en-US" sz="2400" dirty="0">
                <a:solidFill>
                  <a:schemeClr val="bg1"/>
                </a:solidFill>
                <a:latin typeface="Bahnschrift" panose="020B0502040204020203" pitchFamily="34" charset="0"/>
                <a:sym typeface="Montserrat Classic Bold"/>
              </a:rPr>
              <a:t>   - </a:t>
            </a:r>
            <a:r>
              <a:rPr lang="en-US" sz="2400" b="1" dirty="0">
                <a:solidFill>
                  <a:schemeClr val="bg1"/>
                </a:solidFill>
                <a:latin typeface="Bahnschrift" panose="020B0502040204020203" pitchFamily="34" charset="0"/>
                <a:sym typeface="Montserrat Classic Bold"/>
              </a:rPr>
              <a:t>Total Orders</a:t>
            </a:r>
            <a:r>
              <a:rPr lang="en-US" sz="2400" dirty="0">
                <a:solidFill>
                  <a:schemeClr val="bg1"/>
                </a:solidFill>
                <a:latin typeface="Bahnschrift" panose="020B0502040204020203" pitchFamily="34" charset="0"/>
                <a:sym typeface="Montserrat Classic Bold"/>
              </a:rPr>
              <a:t>: The business processed </a:t>
            </a:r>
            <a:r>
              <a:rPr lang="en-US" sz="2400" b="1" dirty="0">
                <a:solidFill>
                  <a:schemeClr val="accent6"/>
                </a:solidFill>
                <a:latin typeface="Bahnschrift" panose="020B0502040204020203" pitchFamily="34" charset="0"/>
                <a:sym typeface="Montserrat Classic Bold"/>
              </a:rPr>
              <a:t>25,000 orders.</a:t>
            </a:r>
          </a:p>
          <a:p>
            <a:r>
              <a:rPr lang="en-US" sz="2400" dirty="0">
                <a:solidFill>
                  <a:schemeClr val="bg1"/>
                </a:solidFill>
                <a:latin typeface="Bahnschrift" panose="020B0502040204020203" pitchFamily="34" charset="0"/>
                <a:sym typeface="Montserrat Classic Bold"/>
              </a:rPr>
              <a:t>   </a:t>
            </a:r>
            <a:r>
              <a:rPr lang="en-US" sz="2400" b="1" dirty="0">
                <a:solidFill>
                  <a:schemeClr val="bg1"/>
                </a:solidFill>
                <a:latin typeface="Bahnschrift" panose="020B0502040204020203" pitchFamily="34" charset="0"/>
                <a:sym typeface="Montserrat Classic Bold"/>
              </a:rPr>
              <a:t>- Return Rate</a:t>
            </a:r>
            <a:r>
              <a:rPr lang="en-US" sz="2400" dirty="0">
                <a:solidFill>
                  <a:schemeClr val="bg1"/>
                </a:solidFill>
                <a:latin typeface="Bahnschrift" panose="020B0502040204020203" pitchFamily="34" charset="0"/>
                <a:sym typeface="Montserrat Classic Bold"/>
              </a:rPr>
              <a:t>: The product return rate is </a:t>
            </a:r>
            <a:r>
              <a:rPr lang="en-US" sz="2400" b="1" dirty="0">
                <a:solidFill>
                  <a:schemeClr val="accent6"/>
                </a:solidFill>
                <a:latin typeface="Bahnschrift" panose="020B0502040204020203" pitchFamily="34" charset="0"/>
                <a:sym typeface="Montserrat Classic Bold"/>
              </a:rPr>
              <a:t>2.17%</a:t>
            </a:r>
            <a:r>
              <a:rPr lang="en-US" sz="2400" dirty="0">
                <a:solidFill>
                  <a:schemeClr val="bg1"/>
                </a:solidFill>
                <a:latin typeface="Bahnschrift" panose="020B0502040204020203" pitchFamily="34" charset="0"/>
                <a:sym typeface="Montserrat Classic Bold"/>
              </a:rPr>
              <a:t>, indicating a relatively low percentage of returns.</a:t>
            </a:r>
          </a:p>
        </p:txBody>
      </p:sp>
      <p:sp>
        <p:nvSpPr>
          <p:cNvPr id="12" name="TextBox 11">
            <a:extLst>
              <a:ext uri="{FF2B5EF4-FFF2-40B4-BE49-F238E27FC236}">
                <a16:creationId xmlns:a16="http://schemas.microsoft.com/office/drawing/2014/main" id="{90821190-DADA-1D36-590E-13570A87996A}"/>
              </a:ext>
            </a:extLst>
          </p:cNvPr>
          <p:cNvSpPr txBox="1"/>
          <p:nvPr/>
        </p:nvSpPr>
        <p:spPr>
          <a:xfrm>
            <a:off x="381000" y="6286500"/>
            <a:ext cx="9220200" cy="3676391"/>
          </a:xfrm>
          <a:prstGeom prst="rect">
            <a:avLst/>
          </a:prstGeom>
        </p:spPr>
        <p:txBody>
          <a:bodyPr wrap="square" lIns="0" tIns="0" rIns="0" bIns="0" rtlCol="0" anchor="t">
            <a:spAutoFit/>
          </a:bodyPr>
          <a:lstStyle>
            <a:defPPr>
              <a:defRPr lang="en-US"/>
            </a:defPPr>
            <a:lvl1pPr>
              <a:lnSpc>
                <a:spcPts val="4900"/>
              </a:lnSpc>
              <a:defRPr sz="2400" spc="-210">
                <a:solidFill>
                  <a:schemeClr val="accent6">
                    <a:lumMod val="75000"/>
                  </a:schemeClr>
                </a:solidFill>
                <a:latin typeface="Arial" panose="020B0604020202020204" pitchFamily="34" charset="0"/>
                <a:ea typeface="Montserrat Classic Bold"/>
                <a:cs typeface="Arial" panose="020B0604020202020204" pitchFamily="34" charset="0"/>
              </a:defRPr>
            </a:lvl1pPr>
          </a:lstStyle>
          <a:p>
            <a:r>
              <a:rPr lang="en-US" u="sng" dirty="0">
                <a:latin typeface="Bahnschrift" panose="020B0502040204020203" pitchFamily="34" charset="0"/>
              </a:rPr>
              <a:t>2. Revenue Trending:</a:t>
            </a:r>
          </a:p>
          <a:p>
            <a:r>
              <a:rPr lang="en-US" dirty="0">
                <a:latin typeface="Bahnschrift" panose="020B0502040204020203" pitchFamily="34" charset="0"/>
              </a:rPr>
              <a:t>   </a:t>
            </a:r>
            <a:r>
              <a:rPr lang="en-US" dirty="0">
                <a:solidFill>
                  <a:schemeClr val="bg1"/>
                </a:solidFill>
                <a:latin typeface="Bahnschrift" panose="020B0502040204020203" pitchFamily="34" charset="0"/>
              </a:rPr>
              <a:t>- Revenue has shown significant growth over the period, peaking at </a:t>
            </a:r>
            <a:r>
              <a:rPr lang="en-US" b="1" dirty="0">
                <a:solidFill>
                  <a:schemeClr val="accent6"/>
                </a:solidFill>
                <a:latin typeface="Bahnschrift" panose="020B0502040204020203" pitchFamily="34" charset="0"/>
              </a:rPr>
              <a:t>$1.83 million </a:t>
            </a:r>
            <a:r>
              <a:rPr lang="en-US" dirty="0">
                <a:solidFill>
                  <a:schemeClr val="bg1"/>
                </a:solidFill>
                <a:latin typeface="Bahnschrift" panose="020B0502040204020203" pitchFamily="34" charset="0"/>
              </a:rPr>
              <a:t>in January 2022. Notable growth points include increases from </a:t>
            </a:r>
            <a:r>
              <a:rPr lang="en-US" b="1" dirty="0">
                <a:solidFill>
                  <a:schemeClr val="accent6"/>
                </a:solidFill>
                <a:latin typeface="Bahnschrift" panose="020B0502040204020203" pitchFamily="34" charset="0"/>
              </a:rPr>
              <a:t>$0.53 million </a:t>
            </a:r>
            <a:r>
              <a:rPr lang="en-US" dirty="0">
                <a:solidFill>
                  <a:schemeClr val="bg1"/>
                </a:solidFill>
                <a:latin typeface="Bahnschrift" panose="020B0502040204020203" pitchFamily="34" charset="0"/>
              </a:rPr>
              <a:t>in January 2020 to </a:t>
            </a:r>
            <a:r>
              <a:rPr lang="en-US" b="1" dirty="0">
                <a:solidFill>
                  <a:schemeClr val="accent6"/>
                </a:solidFill>
                <a:latin typeface="Bahnschrift" panose="020B0502040204020203" pitchFamily="34" charset="0"/>
              </a:rPr>
              <a:t>$0.98 million</a:t>
            </a:r>
            <a:r>
              <a:rPr lang="en-US" dirty="0">
                <a:solidFill>
                  <a:schemeClr val="bg1"/>
                </a:solidFill>
                <a:latin typeface="Bahnschrift" panose="020B0502040204020203" pitchFamily="34" charset="0"/>
              </a:rPr>
              <a:t> in July 2021.</a:t>
            </a:r>
          </a:p>
          <a:p>
            <a:r>
              <a:rPr lang="en-US" dirty="0">
                <a:solidFill>
                  <a:schemeClr val="bg1"/>
                </a:solidFill>
                <a:latin typeface="Bahnschrift" panose="020B0502040204020203" pitchFamily="34" charset="0"/>
              </a:rPr>
              <a:t>   - A steady upward trend can be observed, with prominent milestones at </a:t>
            </a:r>
            <a:r>
              <a:rPr lang="en-US" b="1" dirty="0">
                <a:solidFill>
                  <a:schemeClr val="accent6"/>
                </a:solidFill>
                <a:latin typeface="Bahnschrift" panose="020B0502040204020203" pitchFamily="34" charset="0"/>
              </a:rPr>
              <a:t>$1.27 million i</a:t>
            </a:r>
            <a:r>
              <a:rPr lang="en-US" dirty="0">
                <a:solidFill>
                  <a:schemeClr val="bg1"/>
                </a:solidFill>
                <a:latin typeface="Bahnschrift" panose="020B0502040204020203" pitchFamily="34" charset="0"/>
              </a:rPr>
              <a:t>n July 2021 and </a:t>
            </a:r>
            <a:r>
              <a:rPr lang="en-US" b="1" dirty="0">
                <a:solidFill>
                  <a:schemeClr val="accent6"/>
                </a:solidFill>
                <a:latin typeface="Bahnschrift" panose="020B0502040204020203" pitchFamily="34" charset="0"/>
              </a:rPr>
              <a:t>$1.68 million </a:t>
            </a:r>
            <a:r>
              <a:rPr lang="en-US" dirty="0">
                <a:solidFill>
                  <a:schemeClr val="bg1"/>
                </a:solidFill>
                <a:latin typeface="Bahnschrift" panose="020B0502040204020203" pitchFamily="34" charset="0"/>
              </a:rPr>
              <a:t>in July 2021.</a:t>
            </a:r>
            <a:endParaRPr lang="en-IN" dirty="0">
              <a:solidFill>
                <a:schemeClr val="bg1"/>
              </a:solidFill>
              <a:latin typeface="Bahnschrift" panose="020B0502040204020203" pitchFamily="34" charset="0"/>
            </a:endParaRPr>
          </a:p>
        </p:txBody>
      </p:sp>
      <p:sp>
        <p:nvSpPr>
          <p:cNvPr id="14" name="TextBox 13">
            <a:extLst>
              <a:ext uri="{FF2B5EF4-FFF2-40B4-BE49-F238E27FC236}">
                <a16:creationId xmlns:a16="http://schemas.microsoft.com/office/drawing/2014/main" id="{5BABB73B-709F-51D6-63E9-A5B50BD6F067}"/>
              </a:ext>
            </a:extLst>
          </p:cNvPr>
          <p:cNvSpPr txBox="1"/>
          <p:nvPr/>
        </p:nvSpPr>
        <p:spPr>
          <a:xfrm>
            <a:off x="11277600" y="3162300"/>
            <a:ext cx="6019800" cy="5029200"/>
          </a:xfrm>
          <a:prstGeom prst="rect">
            <a:avLst/>
          </a:prstGeom>
          <a:noFill/>
        </p:spPr>
        <p:txBody>
          <a:bodyPr wrap="square" rtlCol="0">
            <a:spAutoFit/>
          </a:bodyPr>
          <a:lstStyle/>
          <a:p>
            <a:r>
              <a:rPr lang="en-US" sz="2400" spc="-210" dirty="0">
                <a:latin typeface="Bahnschrift" panose="020B0502040204020203" pitchFamily="34" charset="0"/>
                <a:cs typeface="Arial" panose="020B0604020202020204" pitchFamily="34" charset="0"/>
              </a:rPr>
              <a:t>3</a:t>
            </a:r>
            <a:r>
              <a:rPr lang="en-US" sz="2400" u="sng" spc="-210" dirty="0">
                <a:latin typeface="Bahnschrift" panose="020B0502040204020203" pitchFamily="34" charset="0"/>
                <a:cs typeface="Arial" panose="020B0604020202020204" pitchFamily="34" charset="0"/>
              </a:rPr>
              <a:t>. Monthly Performance:</a:t>
            </a:r>
          </a:p>
          <a:p>
            <a:endParaRPr lang="en-US" sz="2400" spc="-210" dirty="0">
              <a:latin typeface="Bahnschrift" panose="020B0502040204020203" pitchFamily="34" charset="0"/>
              <a:cs typeface="Arial" panose="020B0604020202020204" pitchFamily="34" charset="0"/>
            </a:endParaRPr>
          </a:p>
          <a:p>
            <a:r>
              <a:rPr lang="en-US" sz="2400" spc="-210" dirty="0">
                <a:solidFill>
                  <a:schemeClr val="bg1"/>
                </a:solidFill>
                <a:latin typeface="Bahnschrift" panose="020B0502040204020203" pitchFamily="34" charset="0"/>
                <a:cs typeface="Arial" panose="020B0604020202020204" pitchFamily="34" charset="0"/>
              </a:rPr>
              <a:t>   </a:t>
            </a:r>
            <a:r>
              <a:rPr lang="en-US" sz="2400" spc="-210" dirty="0">
                <a:latin typeface="Bahnschrift" panose="020B0502040204020203" pitchFamily="34" charset="0"/>
                <a:cs typeface="Arial" panose="020B0604020202020204" pitchFamily="34" charset="0"/>
              </a:rPr>
              <a:t>- </a:t>
            </a:r>
            <a:r>
              <a:rPr lang="en-US" sz="2400" b="1" spc="-210" dirty="0">
                <a:latin typeface="Bahnschrift" panose="020B0502040204020203" pitchFamily="34" charset="0"/>
                <a:cs typeface="Arial" panose="020B0604020202020204" pitchFamily="34" charset="0"/>
              </a:rPr>
              <a:t>Monthly Revenue</a:t>
            </a:r>
            <a:r>
              <a:rPr lang="en-US" sz="2400" spc="-210" dirty="0">
                <a:latin typeface="Bahnschrift" panose="020B0502040204020203" pitchFamily="34" charset="0"/>
                <a:cs typeface="Arial" panose="020B0604020202020204" pitchFamily="34" charset="0"/>
              </a:rPr>
              <a:t>: </a:t>
            </a:r>
            <a:r>
              <a:rPr lang="en-US" sz="2400" spc="-210" dirty="0">
                <a:solidFill>
                  <a:schemeClr val="bg1"/>
                </a:solidFill>
                <a:latin typeface="Bahnschrift" panose="020B0502040204020203" pitchFamily="34" charset="0"/>
                <a:cs typeface="Arial" panose="020B0604020202020204" pitchFamily="34" charset="0"/>
              </a:rPr>
              <a:t>Current monthly revenue is $</a:t>
            </a:r>
            <a:r>
              <a:rPr lang="en-US" sz="2400" b="1" spc="-210" dirty="0">
                <a:solidFill>
                  <a:srgbClr val="0070C0"/>
                </a:solidFill>
                <a:latin typeface="Bahnschrift" panose="020B0502040204020203" pitchFamily="34" charset="0"/>
                <a:cs typeface="Arial" panose="020B0604020202020204" pitchFamily="34" charset="0"/>
              </a:rPr>
              <a:t>1.83 million, a +3.31%</a:t>
            </a:r>
            <a:r>
              <a:rPr lang="en-US" sz="2400" spc="-210" dirty="0">
                <a:solidFill>
                  <a:schemeClr val="bg1"/>
                </a:solidFill>
                <a:latin typeface="Bahnschrift" panose="020B0502040204020203" pitchFamily="34" charset="0"/>
                <a:cs typeface="Arial" panose="020B0604020202020204" pitchFamily="34" charset="0"/>
              </a:rPr>
              <a:t> increase from the previous month’s $1.77 million.</a:t>
            </a:r>
          </a:p>
          <a:p>
            <a:endParaRPr lang="en-US" sz="2400" spc="-210" dirty="0">
              <a:solidFill>
                <a:schemeClr val="bg1"/>
              </a:solidFill>
              <a:latin typeface="Bahnschrift" panose="020B0502040204020203" pitchFamily="34" charset="0"/>
              <a:cs typeface="Arial" panose="020B0604020202020204" pitchFamily="34" charset="0"/>
            </a:endParaRPr>
          </a:p>
          <a:p>
            <a:r>
              <a:rPr lang="en-US" sz="2400" spc="-210" dirty="0">
                <a:solidFill>
                  <a:schemeClr val="bg1"/>
                </a:solidFill>
                <a:latin typeface="Bahnschrift" panose="020B0502040204020203" pitchFamily="34" charset="0"/>
                <a:cs typeface="Arial" panose="020B0604020202020204" pitchFamily="34" charset="0"/>
              </a:rPr>
              <a:t>   </a:t>
            </a:r>
            <a:r>
              <a:rPr lang="en-US" sz="2400" spc="-210" dirty="0">
                <a:latin typeface="Bahnschrift" panose="020B0502040204020203" pitchFamily="34" charset="0"/>
                <a:cs typeface="Arial" panose="020B0604020202020204" pitchFamily="34" charset="0"/>
              </a:rPr>
              <a:t>- </a:t>
            </a:r>
            <a:r>
              <a:rPr lang="en-US" sz="2400" b="1" spc="-210" dirty="0">
                <a:latin typeface="Bahnschrift" panose="020B0502040204020203" pitchFamily="34" charset="0"/>
                <a:cs typeface="Arial" panose="020B0604020202020204" pitchFamily="34" charset="0"/>
              </a:rPr>
              <a:t>Monthly Orders</a:t>
            </a:r>
            <a:r>
              <a:rPr lang="en-US" sz="2400" spc="-210" dirty="0">
                <a:latin typeface="Bahnschrift" panose="020B0502040204020203" pitchFamily="34" charset="0"/>
                <a:cs typeface="Arial" panose="020B0604020202020204" pitchFamily="34" charset="0"/>
              </a:rPr>
              <a:t>: </a:t>
            </a:r>
            <a:r>
              <a:rPr lang="en-US" sz="2400" spc="-210" dirty="0">
                <a:solidFill>
                  <a:schemeClr val="bg1"/>
                </a:solidFill>
                <a:latin typeface="Bahnschrift" panose="020B0502040204020203" pitchFamily="34" charset="0"/>
                <a:cs typeface="Arial" panose="020B0604020202020204" pitchFamily="34" charset="0"/>
              </a:rPr>
              <a:t>There were </a:t>
            </a:r>
            <a:r>
              <a:rPr lang="en-US" sz="2400" b="1" spc="-210" dirty="0">
                <a:solidFill>
                  <a:srgbClr val="0070C0"/>
                </a:solidFill>
                <a:latin typeface="Bahnschrift" panose="020B0502040204020203" pitchFamily="34" charset="0"/>
                <a:cs typeface="Arial" panose="020B0604020202020204" pitchFamily="34" charset="0"/>
              </a:rPr>
              <a:t>2,146 orders</a:t>
            </a:r>
            <a:r>
              <a:rPr lang="en-US" sz="2400" spc="-210" dirty="0">
                <a:solidFill>
                  <a:schemeClr val="bg1"/>
                </a:solidFill>
                <a:latin typeface="Bahnschrift" panose="020B0502040204020203" pitchFamily="34" charset="0"/>
                <a:cs typeface="Arial" panose="020B0604020202020204" pitchFamily="34" charset="0"/>
              </a:rPr>
              <a:t>, a slight decrease of </a:t>
            </a:r>
            <a:r>
              <a:rPr lang="en-US" sz="2400" b="1" spc="-210" dirty="0">
                <a:solidFill>
                  <a:srgbClr val="0070C0"/>
                </a:solidFill>
                <a:latin typeface="Bahnschrift" panose="020B0502040204020203" pitchFamily="34" charset="0"/>
                <a:cs typeface="Arial" panose="020B0604020202020204" pitchFamily="34" charset="0"/>
              </a:rPr>
              <a:t>-0.88% </a:t>
            </a:r>
            <a:r>
              <a:rPr lang="en-US" sz="2400" spc="-210" dirty="0">
                <a:solidFill>
                  <a:schemeClr val="bg1"/>
                </a:solidFill>
                <a:latin typeface="Bahnschrift" panose="020B0502040204020203" pitchFamily="34" charset="0"/>
                <a:cs typeface="Arial" panose="020B0604020202020204" pitchFamily="34" charset="0"/>
              </a:rPr>
              <a:t>from the previous month’s </a:t>
            </a:r>
            <a:r>
              <a:rPr lang="en-US" sz="2400" b="1" spc="-210" dirty="0">
                <a:solidFill>
                  <a:srgbClr val="0070C0"/>
                </a:solidFill>
                <a:latin typeface="Bahnschrift" panose="020B0502040204020203" pitchFamily="34" charset="0"/>
                <a:cs typeface="Arial" panose="020B0604020202020204" pitchFamily="34" charset="0"/>
              </a:rPr>
              <a:t>2,165 orders</a:t>
            </a:r>
            <a:r>
              <a:rPr lang="en-US" sz="2400" spc="-210" dirty="0">
                <a:solidFill>
                  <a:schemeClr val="bg1"/>
                </a:solidFill>
                <a:latin typeface="Bahnschrift" panose="020B0502040204020203" pitchFamily="34" charset="0"/>
                <a:cs typeface="Arial" panose="020B0604020202020204" pitchFamily="34" charset="0"/>
              </a:rPr>
              <a:t>.</a:t>
            </a:r>
          </a:p>
          <a:p>
            <a:endParaRPr lang="en-US" sz="2400" spc="-210" dirty="0">
              <a:solidFill>
                <a:schemeClr val="bg1"/>
              </a:solidFill>
              <a:latin typeface="Bahnschrift" panose="020B0502040204020203" pitchFamily="34" charset="0"/>
              <a:cs typeface="Arial" panose="020B0604020202020204" pitchFamily="34" charset="0"/>
            </a:endParaRPr>
          </a:p>
          <a:p>
            <a:r>
              <a:rPr lang="en-US" sz="2400" spc="-210" dirty="0">
                <a:solidFill>
                  <a:schemeClr val="bg1"/>
                </a:solidFill>
                <a:latin typeface="Bahnschrift" panose="020B0502040204020203" pitchFamily="34" charset="0"/>
                <a:cs typeface="Arial" panose="020B0604020202020204" pitchFamily="34" charset="0"/>
              </a:rPr>
              <a:t>   </a:t>
            </a:r>
            <a:r>
              <a:rPr lang="en-US" sz="2400" spc="-210" dirty="0">
                <a:latin typeface="Bahnschrift" panose="020B0502040204020203" pitchFamily="34" charset="0"/>
                <a:cs typeface="Arial" panose="020B0604020202020204" pitchFamily="34" charset="0"/>
              </a:rPr>
              <a:t>- </a:t>
            </a:r>
            <a:r>
              <a:rPr lang="en-US" sz="2400" b="1" spc="-210" dirty="0">
                <a:latin typeface="Bahnschrift" panose="020B0502040204020203" pitchFamily="34" charset="0"/>
                <a:cs typeface="Arial" panose="020B0604020202020204" pitchFamily="34" charset="0"/>
              </a:rPr>
              <a:t>Monthly Returns</a:t>
            </a:r>
            <a:r>
              <a:rPr lang="en-US" sz="2400" spc="-210" dirty="0">
                <a:latin typeface="Bahnschrift" panose="020B0502040204020203" pitchFamily="34" charset="0"/>
                <a:cs typeface="Arial" panose="020B0604020202020204" pitchFamily="34" charset="0"/>
              </a:rPr>
              <a:t>: </a:t>
            </a:r>
            <a:r>
              <a:rPr lang="en-US" sz="2400" spc="-210" dirty="0">
                <a:solidFill>
                  <a:schemeClr val="bg1"/>
                </a:solidFill>
                <a:latin typeface="Bahnschrift" panose="020B0502040204020203" pitchFamily="34" charset="0"/>
                <a:cs typeface="Arial" panose="020B0604020202020204" pitchFamily="34" charset="0"/>
              </a:rPr>
              <a:t>A total of 166 returns were recorded, an increase of </a:t>
            </a:r>
            <a:r>
              <a:rPr lang="en-US" sz="2400" b="1" spc="-210" dirty="0">
                <a:solidFill>
                  <a:srgbClr val="0070C0"/>
                </a:solidFill>
                <a:latin typeface="Bahnschrift" panose="020B0502040204020203" pitchFamily="34" charset="0"/>
                <a:cs typeface="Arial" panose="020B0604020202020204" pitchFamily="34" charset="0"/>
              </a:rPr>
              <a:t>+1.78% </a:t>
            </a:r>
            <a:r>
              <a:rPr lang="en-US" sz="2400" spc="-210" dirty="0">
                <a:solidFill>
                  <a:schemeClr val="bg1"/>
                </a:solidFill>
                <a:latin typeface="Bahnschrift" panose="020B0502040204020203" pitchFamily="34" charset="0"/>
                <a:cs typeface="Arial" panose="020B0604020202020204" pitchFamily="34" charset="0"/>
              </a:rPr>
              <a:t>compared to the previous month’s </a:t>
            </a:r>
            <a:r>
              <a:rPr lang="en-US" sz="2400" b="1" spc="-210" dirty="0">
                <a:solidFill>
                  <a:srgbClr val="0070C0"/>
                </a:solidFill>
                <a:latin typeface="Bahnschrift" panose="020B0502040204020203" pitchFamily="34" charset="0"/>
                <a:cs typeface="Arial" panose="020B0604020202020204" pitchFamily="34" charset="0"/>
              </a:rPr>
              <a:t>169 returns.</a:t>
            </a:r>
            <a:endParaRPr lang="en-IN" sz="2400" b="1" spc="-210" dirty="0">
              <a:solidFill>
                <a:srgbClr val="0070C0"/>
              </a:solidFill>
              <a:latin typeface="Bahnschrift" panose="020B0502040204020203" pitchFamily="34" charset="0"/>
              <a:cs typeface="Arial" panose="020B0604020202020204" pitchFamily="34" charset="0"/>
            </a:endParaRPr>
          </a:p>
        </p:txBody>
      </p:sp>
      <p:pic>
        <p:nvPicPr>
          <p:cNvPr id="21" name="Graphic 20" descr="Bar graph with upward trend">
            <a:extLst>
              <a:ext uri="{FF2B5EF4-FFF2-40B4-BE49-F238E27FC236}">
                <a16:creationId xmlns:a16="http://schemas.microsoft.com/office/drawing/2014/main" id="{F9473FB6-1899-CD40-3D9E-52511FB3E2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06800" y="495300"/>
            <a:ext cx="1524000" cy="1345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CCEF-1CD2-A118-BE19-519772EECE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7CBA32-A378-DE4D-F460-D4009B8FF982}"/>
              </a:ext>
            </a:extLst>
          </p:cNvPr>
          <p:cNvSpPr/>
          <p:nvPr/>
        </p:nvSpPr>
        <p:spPr>
          <a:xfrm>
            <a:off x="17526000" y="9477010"/>
            <a:ext cx="616816" cy="806526"/>
          </a:xfrm>
          <a:custGeom>
            <a:avLst/>
            <a:gdLst/>
            <a:ahLst/>
            <a:cxnLst/>
            <a:rect l="l" t="t" r="r" b="b"/>
            <a:pathLst>
              <a:path w="616816" h="806526">
                <a:moveTo>
                  <a:pt x="0" y="0"/>
                </a:moveTo>
                <a:lnTo>
                  <a:pt x="616816" y="0"/>
                </a:lnTo>
                <a:lnTo>
                  <a:pt x="616816" y="806527"/>
                </a:lnTo>
                <a:lnTo>
                  <a:pt x="0" y="806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2E9D5EF8-7DA2-94C9-7FEB-ECA95CEC4DDF}"/>
              </a:ext>
            </a:extLst>
          </p:cNvPr>
          <p:cNvSpPr/>
          <p:nvPr/>
        </p:nvSpPr>
        <p:spPr>
          <a:xfrm>
            <a:off x="17402546" y="-1141877"/>
            <a:ext cx="2011266" cy="2026465"/>
          </a:xfrm>
          <a:custGeom>
            <a:avLst/>
            <a:gdLst/>
            <a:ahLst/>
            <a:cxnLst/>
            <a:rect l="l" t="t" r="r" b="b"/>
            <a:pathLst>
              <a:path w="2011266" h="2026465">
                <a:moveTo>
                  <a:pt x="0" y="0"/>
                </a:moveTo>
                <a:lnTo>
                  <a:pt x="2011267" y="0"/>
                </a:lnTo>
                <a:lnTo>
                  <a:pt x="2011267" y="2026465"/>
                </a:lnTo>
                <a:lnTo>
                  <a:pt x="0" y="202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BB957086-CAEF-1059-9FFE-84E0CCD0FBF3}"/>
              </a:ext>
            </a:extLst>
          </p:cNvPr>
          <p:cNvSpPr/>
          <p:nvPr/>
        </p:nvSpPr>
        <p:spPr>
          <a:xfrm>
            <a:off x="6264941" y="9139187"/>
            <a:ext cx="1439832" cy="238227"/>
          </a:xfrm>
          <a:custGeom>
            <a:avLst/>
            <a:gdLst/>
            <a:ahLst/>
            <a:cxnLst/>
            <a:rect l="l" t="t" r="r" b="b"/>
            <a:pathLst>
              <a:path w="1439832" h="238227">
                <a:moveTo>
                  <a:pt x="0" y="0"/>
                </a:moveTo>
                <a:lnTo>
                  <a:pt x="1439832" y="0"/>
                </a:lnTo>
                <a:lnTo>
                  <a:pt x="1439832" y="238226"/>
                </a:lnTo>
                <a:lnTo>
                  <a:pt x="0" y="238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Picture 15">
            <a:extLst>
              <a:ext uri="{FF2B5EF4-FFF2-40B4-BE49-F238E27FC236}">
                <a16:creationId xmlns:a16="http://schemas.microsoft.com/office/drawing/2014/main" id="{6B636C22-DF43-8D3E-30A9-75A0BD7CF185}"/>
              </a:ext>
            </a:extLst>
          </p:cNvPr>
          <p:cNvPicPr>
            <a:picLocks noChangeAspect="1"/>
          </p:cNvPicPr>
          <p:nvPr/>
        </p:nvPicPr>
        <p:blipFill>
          <a:blip r:embed="rId8">
            <a:extLst>
              <a:ext uri="{28A0092B-C50C-407E-A947-70E740481C1C}">
                <a14:useLocalDpi xmlns:a14="http://schemas.microsoft.com/office/drawing/2010/main" val="0"/>
              </a:ext>
            </a:extLst>
          </a:blip>
          <a:srcRect l="1357" r="1357"/>
          <a:stretch/>
        </p:blipFill>
        <p:spPr>
          <a:xfrm>
            <a:off x="-6928" y="0"/>
            <a:ext cx="18294927" cy="10287000"/>
          </a:xfrm>
          <a:prstGeom prst="rect">
            <a:avLst/>
          </a:prstGeom>
        </p:spPr>
      </p:pic>
    </p:spTree>
    <p:extLst>
      <p:ext uri="{BB962C8B-B14F-4D97-AF65-F5344CB8AC3E}">
        <p14:creationId xmlns:p14="http://schemas.microsoft.com/office/powerpoint/2010/main" val="3665388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1403</Words>
  <Application>Microsoft Office PowerPoint</Application>
  <PresentationFormat>Custom</PresentationFormat>
  <Paragraphs>102</Paragraphs>
  <Slides>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Proxima Nova</vt:lpstr>
      <vt:lpstr>Bahnschrift Light SemiCondensed</vt:lpstr>
      <vt:lpstr>Arial</vt:lpstr>
      <vt:lpstr>Britannic Bold</vt:lpstr>
      <vt:lpstr>Arial Unicode MS</vt:lpstr>
      <vt:lpstr>Segoe UI</vt:lpstr>
      <vt:lpstr>Aptos Narrow</vt:lpstr>
      <vt:lpstr>Montserrat Classic Bold</vt:lpstr>
      <vt:lpstr>Calibri</vt:lpstr>
      <vt:lpstr>Bahnschrift</vt:lpstr>
      <vt:lpstr>Bahnschrift Condensed</vt:lpstr>
      <vt:lpstr>Franklin Gothic Demi Cond</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Minimalist Company Profile Presentation</dc:title>
  <dc:creator>drashti khandelwal</dc:creator>
  <cp:lastModifiedBy>Drashti Khandelwal</cp:lastModifiedBy>
  <cp:revision>7</cp:revision>
  <dcterms:created xsi:type="dcterms:W3CDTF">2006-08-16T00:00:00Z</dcterms:created>
  <dcterms:modified xsi:type="dcterms:W3CDTF">2024-11-07T07:17:48Z</dcterms:modified>
  <dc:identifier>DAGVe38kXe4</dc:identifier>
</cp:coreProperties>
</file>